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7" r:id="rId1"/>
  </p:sldMasterIdLst>
  <p:notesMasterIdLst>
    <p:notesMasterId r:id="rId72"/>
  </p:notesMasterIdLst>
  <p:handoutMasterIdLst>
    <p:handoutMasterId r:id="rId73"/>
  </p:handoutMasterIdLst>
  <p:sldIdLst>
    <p:sldId id="481" r:id="rId2"/>
    <p:sldId id="453" r:id="rId3"/>
    <p:sldId id="465" r:id="rId4"/>
    <p:sldId id="476" r:id="rId5"/>
    <p:sldId id="480" r:id="rId6"/>
    <p:sldId id="474" r:id="rId7"/>
    <p:sldId id="479" r:id="rId8"/>
    <p:sldId id="468" r:id="rId9"/>
    <p:sldId id="473" r:id="rId10"/>
    <p:sldId id="466" r:id="rId11"/>
    <p:sldId id="478" r:id="rId12"/>
    <p:sldId id="467" r:id="rId13"/>
    <p:sldId id="475" r:id="rId14"/>
    <p:sldId id="469" r:id="rId15"/>
    <p:sldId id="482" r:id="rId16"/>
    <p:sldId id="405" r:id="rId17"/>
    <p:sldId id="406" r:id="rId18"/>
    <p:sldId id="407" r:id="rId19"/>
    <p:sldId id="434" r:id="rId20"/>
    <p:sldId id="410" r:id="rId21"/>
    <p:sldId id="450" r:id="rId22"/>
    <p:sldId id="451" r:id="rId23"/>
    <p:sldId id="435" r:id="rId24"/>
    <p:sldId id="416" r:id="rId25"/>
    <p:sldId id="417" r:id="rId26"/>
    <p:sldId id="421" r:id="rId27"/>
    <p:sldId id="444" r:id="rId28"/>
    <p:sldId id="418" r:id="rId29"/>
    <p:sldId id="472" r:id="rId30"/>
    <p:sldId id="415" r:id="rId31"/>
    <p:sldId id="419" r:id="rId32"/>
    <p:sldId id="422" r:id="rId33"/>
    <p:sldId id="424" r:id="rId34"/>
    <p:sldId id="425" r:id="rId35"/>
    <p:sldId id="464" r:id="rId36"/>
    <p:sldId id="426" r:id="rId37"/>
    <p:sldId id="463" r:id="rId38"/>
    <p:sldId id="471" r:id="rId39"/>
    <p:sldId id="427" r:id="rId40"/>
    <p:sldId id="431" r:id="rId41"/>
    <p:sldId id="432" r:id="rId42"/>
    <p:sldId id="470" r:id="rId43"/>
    <p:sldId id="352" r:id="rId44"/>
    <p:sldId id="353" r:id="rId45"/>
    <p:sldId id="355" r:id="rId46"/>
    <p:sldId id="357" r:id="rId47"/>
    <p:sldId id="445" r:id="rId48"/>
    <p:sldId id="389" r:id="rId49"/>
    <p:sldId id="375" r:id="rId50"/>
    <p:sldId id="377" r:id="rId51"/>
    <p:sldId id="379" r:id="rId52"/>
    <p:sldId id="383" r:id="rId53"/>
    <p:sldId id="382" r:id="rId54"/>
    <p:sldId id="384" r:id="rId55"/>
    <p:sldId id="387" r:id="rId56"/>
    <p:sldId id="388" r:id="rId57"/>
    <p:sldId id="442" r:id="rId58"/>
    <p:sldId id="483" r:id="rId59"/>
    <p:sldId id="366" r:id="rId60"/>
    <p:sldId id="272" r:id="rId61"/>
    <p:sldId id="439" r:id="rId62"/>
    <p:sldId id="278" r:id="rId63"/>
    <p:sldId id="281" r:id="rId64"/>
    <p:sldId id="282" r:id="rId65"/>
    <p:sldId id="370" r:id="rId66"/>
    <p:sldId id="449" r:id="rId67"/>
    <p:sldId id="461" r:id="rId68"/>
    <p:sldId id="460" r:id="rId69"/>
    <p:sldId id="484" r:id="rId70"/>
    <p:sldId id="485" r:id="rId7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4FD9A8-C583-4EF6-B685-F40519320D7F}" v="30" dt="2019-01-29T20:21:46.8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858" autoAdjust="0"/>
    <p:restoredTop sz="67067" autoAdjust="0"/>
  </p:normalViewPr>
  <p:slideViewPr>
    <p:cSldViewPr snapToGrid="0" snapToObjects="1">
      <p:cViewPr varScale="1">
        <p:scale>
          <a:sx n="55" d="100"/>
          <a:sy n="55" d="100"/>
        </p:scale>
        <p:origin x="648" y="34"/>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5491"/>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79" Type="http://schemas.microsoft.com/office/2015/10/relationships/revisionInfo" Target="revisionInfo.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handoutMaster" Target="handoutMasters/handoutMaster1.xml"/><Relationship Id="rId78"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eatts, Karin" userId="c15cc679-f53f-4dea-bb70-b943b28893a4" providerId="ADAL" clId="{6B4FD9A8-C583-4EF6-B685-F40519320D7F}"/>
    <pc:docChg chg="custSel addSld delSld modSld sldOrd">
      <pc:chgData name="Yeatts, Karin" userId="c15cc679-f53f-4dea-bb70-b943b28893a4" providerId="ADAL" clId="{6B4FD9A8-C583-4EF6-B685-F40519320D7F}" dt="2019-01-29T20:21:50.643" v="936" actId="14100"/>
      <pc:docMkLst>
        <pc:docMk/>
      </pc:docMkLst>
      <pc:sldChg chg="addSp modSp">
        <pc:chgData name="Yeatts, Karin" userId="c15cc679-f53f-4dea-bb70-b943b28893a4" providerId="ADAL" clId="{6B4FD9A8-C583-4EF6-B685-F40519320D7F}" dt="2019-01-29T19:27:44.782" v="101" actId="1076"/>
        <pc:sldMkLst>
          <pc:docMk/>
          <pc:sldMk cId="0" sldId="282"/>
        </pc:sldMkLst>
        <pc:spChg chg="add mod">
          <ac:chgData name="Yeatts, Karin" userId="c15cc679-f53f-4dea-bb70-b943b28893a4" providerId="ADAL" clId="{6B4FD9A8-C583-4EF6-B685-F40519320D7F}" dt="2019-01-29T19:27:22.125" v="87" actId="1076"/>
          <ac:spMkLst>
            <pc:docMk/>
            <pc:sldMk cId="0" sldId="282"/>
            <ac:spMk id="3" creationId="{6420170F-8080-45A6-BF67-A058A167E62E}"/>
          </ac:spMkLst>
        </pc:spChg>
        <pc:spChg chg="add mod">
          <ac:chgData name="Yeatts, Karin" userId="c15cc679-f53f-4dea-bb70-b943b28893a4" providerId="ADAL" clId="{6B4FD9A8-C583-4EF6-B685-F40519320D7F}" dt="2019-01-29T19:27:44.782" v="101" actId="1076"/>
          <ac:spMkLst>
            <pc:docMk/>
            <pc:sldMk cId="0" sldId="282"/>
            <ac:spMk id="4" creationId="{2280EEF1-68C8-4E16-A70C-394F80CE3475}"/>
          </ac:spMkLst>
        </pc:spChg>
        <pc:spChg chg="mod">
          <ac:chgData name="Yeatts, Karin" userId="c15cc679-f53f-4dea-bb70-b943b28893a4" providerId="ADAL" clId="{6B4FD9A8-C583-4EF6-B685-F40519320D7F}" dt="2019-01-29T19:27:08.551" v="85" actId="114"/>
          <ac:spMkLst>
            <pc:docMk/>
            <pc:sldMk cId="0" sldId="282"/>
            <ac:spMk id="22" creationId="{00000000-0000-0000-0000-000000000000}"/>
          </ac:spMkLst>
        </pc:spChg>
      </pc:sldChg>
      <pc:sldChg chg="addSp modSp">
        <pc:chgData name="Yeatts, Karin" userId="c15cc679-f53f-4dea-bb70-b943b28893a4" providerId="ADAL" clId="{6B4FD9A8-C583-4EF6-B685-F40519320D7F}" dt="2019-01-29T19:28:16.728" v="170" actId="114"/>
        <pc:sldMkLst>
          <pc:docMk/>
          <pc:sldMk cId="3346875736" sldId="370"/>
        </pc:sldMkLst>
        <pc:spChg chg="add mod">
          <ac:chgData name="Yeatts, Karin" userId="c15cc679-f53f-4dea-bb70-b943b28893a4" providerId="ADAL" clId="{6B4FD9A8-C583-4EF6-B685-F40519320D7F}" dt="2019-01-29T19:28:11.235" v="169" actId="1036"/>
          <ac:spMkLst>
            <pc:docMk/>
            <pc:sldMk cId="3346875736" sldId="370"/>
            <ac:spMk id="6" creationId="{7E6ABD1F-903E-45FD-B84C-93A3E63A1527}"/>
          </ac:spMkLst>
        </pc:spChg>
        <pc:spChg chg="add mod">
          <ac:chgData name="Yeatts, Karin" userId="c15cc679-f53f-4dea-bb70-b943b28893a4" providerId="ADAL" clId="{6B4FD9A8-C583-4EF6-B685-F40519320D7F}" dt="2019-01-29T19:28:11.235" v="169" actId="1036"/>
          <ac:spMkLst>
            <pc:docMk/>
            <pc:sldMk cId="3346875736" sldId="370"/>
            <ac:spMk id="7" creationId="{6E57C287-8C34-42F0-A298-675E607C62BE}"/>
          </ac:spMkLst>
        </pc:spChg>
        <pc:spChg chg="mod">
          <ac:chgData name="Yeatts, Karin" userId="c15cc679-f53f-4dea-bb70-b943b28893a4" providerId="ADAL" clId="{6B4FD9A8-C583-4EF6-B685-F40519320D7F}" dt="2019-01-29T19:28:16.728" v="170" actId="114"/>
          <ac:spMkLst>
            <pc:docMk/>
            <pc:sldMk cId="3346875736" sldId="370"/>
            <ac:spMk id="22" creationId="{00000000-0000-0000-0000-000000000000}"/>
          </ac:spMkLst>
        </pc:spChg>
      </pc:sldChg>
      <pc:sldChg chg="ord">
        <pc:chgData name="Yeatts, Karin" userId="c15cc679-f53f-4dea-bb70-b943b28893a4" providerId="ADAL" clId="{6B4FD9A8-C583-4EF6-B685-F40519320D7F}" dt="2019-01-29T19:32:17.043" v="183"/>
        <pc:sldMkLst>
          <pc:docMk/>
          <pc:sldMk cId="1637153851" sldId="405"/>
        </pc:sldMkLst>
      </pc:sldChg>
      <pc:sldChg chg="ord">
        <pc:chgData name="Yeatts, Karin" userId="c15cc679-f53f-4dea-bb70-b943b28893a4" providerId="ADAL" clId="{6B4FD9A8-C583-4EF6-B685-F40519320D7F}" dt="2019-01-29T19:23:50.915" v="83"/>
        <pc:sldMkLst>
          <pc:docMk/>
          <pc:sldMk cId="4189195404" sldId="465"/>
        </pc:sldMkLst>
      </pc:sldChg>
      <pc:sldChg chg="ord">
        <pc:chgData name="Yeatts, Karin" userId="c15cc679-f53f-4dea-bb70-b943b28893a4" providerId="ADAL" clId="{6B4FD9A8-C583-4EF6-B685-F40519320D7F}" dt="2019-01-29T19:32:04.376" v="181"/>
        <pc:sldMkLst>
          <pc:docMk/>
          <pc:sldMk cId="3993160434" sldId="466"/>
        </pc:sldMkLst>
      </pc:sldChg>
      <pc:sldChg chg="ord">
        <pc:chgData name="Yeatts, Karin" userId="c15cc679-f53f-4dea-bb70-b943b28893a4" providerId="ADAL" clId="{6B4FD9A8-C583-4EF6-B685-F40519320D7F}" dt="2019-01-29T19:32:04.376" v="181"/>
        <pc:sldMkLst>
          <pc:docMk/>
          <pc:sldMk cId="1510534888" sldId="467"/>
        </pc:sldMkLst>
      </pc:sldChg>
      <pc:sldChg chg="modSp ord">
        <pc:chgData name="Yeatts, Karin" userId="c15cc679-f53f-4dea-bb70-b943b28893a4" providerId="ADAL" clId="{6B4FD9A8-C583-4EF6-B685-F40519320D7F}" dt="2019-01-29T19:38:34.034" v="414" actId="20577"/>
        <pc:sldMkLst>
          <pc:docMk/>
          <pc:sldMk cId="3057630600" sldId="469"/>
        </pc:sldMkLst>
        <pc:spChg chg="mod">
          <ac:chgData name="Yeatts, Karin" userId="c15cc679-f53f-4dea-bb70-b943b28893a4" providerId="ADAL" clId="{6B4FD9A8-C583-4EF6-B685-F40519320D7F}" dt="2019-01-29T19:38:34.034" v="414" actId="20577"/>
          <ac:spMkLst>
            <pc:docMk/>
            <pc:sldMk cId="3057630600" sldId="469"/>
            <ac:spMk id="3" creationId="{00000000-0000-0000-0000-000000000000}"/>
          </ac:spMkLst>
        </pc:spChg>
      </pc:sldChg>
      <pc:sldChg chg="ord">
        <pc:chgData name="Yeatts, Karin" userId="c15cc679-f53f-4dea-bb70-b943b28893a4" providerId="ADAL" clId="{6B4FD9A8-C583-4EF6-B685-F40519320D7F}" dt="2019-01-29T19:32:04.376" v="181"/>
        <pc:sldMkLst>
          <pc:docMk/>
          <pc:sldMk cId="1909614751" sldId="473"/>
        </pc:sldMkLst>
      </pc:sldChg>
      <pc:sldChg chg="modSp">
        <pc:chgData name="Yeatts, Karin" userId="c15cc679-f53f-4dea-bb70-b943b28893a4" providerId="ADAL" clId="{6B4FD9A8-C583-4EF6-B685-F40519320D7F}" dt="2019-01-29T19:23:08.092" v="81" actId="20577"/>
        <pc:sldMkLst>
          <pc:docMk/>
          <pc:sldMk cId="810735666" sldId="474"/>
        </pc:sldMkLst>
        <pc:spChg chg="mod">
          <ac:chgData name="Yeatts, Karin" userId="c15cc679-f53f-4dea-bb70-b943b28893a4" providerId="ADAL" clId="{6B4FD9A8-C583-4EF6-B685-F40519320D7F}" dt="2019-01-29T19:23:08.092" v="81" actId="20577"/>
          <ac:spMkLst>
            <pc:docMk/>
            <pc:sldMk cId="810735666" sldId="474"/>
            <ac:spMk id="2" creationId="{94157A0B-26FF-4D18-835A-AE7AFC1367E2}"/>
          </ac:spMkLst>
        </pc:spChg>
        <pc:spChg chg="mod">
          <ac:chgData name="Yeatts, Karin" userId="c15cc679-f53f-4dea-bb70-b943b28893a4" providerId="ADAL" clId="{6B4FD9A8-C583-4EF6-B685-F40519320D7F}" dt="2019-01-29T19:20:20.435" v="73" actId="20577"/>
          <ac:spMkLst>
            <pc:docMk/>
            <pc:sldMk cId="810735666" sldId="474"/>
            <ac:spMk id="3" creationId="{4B2A44CD-A2CF-4FB4-A7AE-2877735C599D}"/>
          </ac:spMkLst>
        </pc:spChg>
      </pc:sldChg>
      <pc:sldChg chg="ord">
        <pc:chgData name="Yeatts, Karin" userId="c15cc679-f53f-4dea-bb70-b943b28893a4" providerId="ADAL" clId="{6B4FD9A8-C583-4EF6-B685-F40519320D7F}" dt="2019-01-29T19:32:04.376" v="181"/>
        <pc:sldMkLst>
          <pc:docMk/>
          <pc:sldMk cId="1861251819" sldId="475"/>
        </pc:sldMkLst>
      </pc:sldChg>
      <pc:sldChg chg="ord">
        <pc:chgData name="Yeatts, Karin" userId="c15cc679-f53f-4dea-bb70-b943b28893a4" providerId="ADAL" clId="{6B4FD9A8-C583-4EF6-B685-F40519320D7F}" dt="2019-01-29T19:23:53.838" v="84"/>
        <pc:sldMkLst>
          <pc:docMk/>
          <pc:sldMk cId="3295925802" sldId="476"/>
        </pc:sldMkLst>
      </pc:sldChg>
      <pc:sldChg chg="del">
        <pc:chgData name="Yeatts, Karin" userId="c15cc679-f53f-4dea-bb70-b943b28893a4" providerId="ADAL" clId="{6B4FD9A8-C583-4EF6-B685-F40519320D7F}" dt="2019-01-29T19:23:20.802" v="82" actId="2696"/>
        <pc:sldMkLst>
          <pc:docMk/>
          <pc:sldMk cId="2806548484" sldId="477"/>
        </pc:sldMkLst>
      </pc:sldChg>
      <pc:sldChg chg="ord">
        <pc:chgData name="Yeatts, Karin" userId="c15cc679-f53f-4dea-bb70-b943b28893a4" providerId="ADAL" clId="{6B4FD9A8-C583-4EF6-B685-F40519320D7F}" dt="2019-01-29T19:32:04.376" v="181"/>
        <pc:sldMkLst>
          <pc:docMk/>
          <pc:sldMk cId="319812128" sldId="478"/>
        </pc:sldMkLst>
      </pc:sldChg>
      <pc:sldChg chg="addSp delSp modSp add ord">
        <pc:chgData name="Yeatts, Karin" userId="c15cc679-f53f-4dea-bb70-b943b28893a4" providerId="ADAL" clId="{6B4FD9A8-C583-4EF6-B685-F40519320D7F}" dt="2019-01-29T19:32:50.708" v="185"/>
        <pc:sldMkLst>
          <pc:docMk/>
          <pc:sldMk cId="1707802679" sldId="480"/>
        </pc:sldMkLst>
        <pc:spChg chg="del">
          <ac:chgData name="Yeatts, Karin" userId="c15cc679-f53f-4dea-bb70-b943b28893a4" providerId="ADAL" clId="{6B4FD9A8-C583-4EF6-B685-F40519320D7F}" dt="2019-01-29T19:31:09.862" v="172"/>
          <ac:spMkLst>
            <pc:docMk/>
            <pc:sldMk cId="1707802679" sldId="480"/>
            <ac:spMk id="2" creationId="{C5E07A7F-0ED4-4873-B9E4-20E92D4A7443}"/>
          </ac:spMkLst>
        </pc:spChg>
        <pc:spChg chg="del">
          <ac:chgData name="Yeatts, Karin" userId="c15cc679-f53f-4dea-bb70-b943b28893a4" providerId="ADAL" clId="{6B4FD9A8-C583-4EF6-B685-F40519320D7F}" dt="2019-01-29T19:31:09.862" v="172"/>
          <ac:spMkLst>
            <pc:docMk/>
            <pc:sldMk cId="1707802679" sldId="480"/>
            <ac:spMk id="3" creationId="{D7CEA1D8-0712-439C-849B-60BFDE0E8F7C}"/>
          </ac:spMkLst>
        </pc:spChg>
        <pc:picChg chg="add mod">
          <ac:chgData name="Yeatts, Karin" userId="c15cc679-f53f-4dea-bb70-b943b28893a4" providerId="ADAL" clId="{6B4FD9A8-C583-4EF6-B685-F40519320D7F}" dt="2019-01-29T19:31:36.296" v="180" actId="14100"/>
          <ac:picMkLst>
            <pc:docMk/>
            <pc:sldMk cId="1707802679" sldId="480"/>
            <ac:picMk id="1026" creationId="{3EBB671C-95D1-4895-A1C8-20563E64B01D}"/>
          </ac:picMkLst>
        </pc:picChg>
      </pc:sldChg>
      <pc:sldChg chg="addSp delSp modSp add">
        <pc:chgData name="Yeatts, Karin" userId="c15cc679-f53f-4dea-bb70-b943b28893a4" providerId="ADAL" clId="{6B4FD9A8-C583-4EF6-B685-F40519320D7F}" dt="2019-01-29T19:34:28.863" v="405" actId="14100"/>
        <pc:sldMkLst>
          <pc:docMk/>
          <pc:sldMk cId="762017164" sldId="481"/>
        </pc:sldMkLst>
        <pc:spChg chg="del">
          <ac:chgData name="Yeatts, Karin" userId="c15cc679-f53f-4dea-bb70-b943b28893a4" providerId="ADAL" clId="{6B4FD9A8-C583-4EF6-B685-F40519320D7F}" dt="2019-01-29T19:33:03.407" v="187"/>
          <ac:spMkLst>
            <pc:docMk/>
            <pc:sldMk cId="762017164" sldId="481"/>
            <ac:spMk id="2" creationId="{43CFFA6D-2C16-48F7-95CF-C80F96D4CD4D}"/>
          </ac:spMkLst>
        </pc:spChg>
        <pc:spChg chg="del">
          <ac:chgData name="Yeatts, Karin" userId="c15cc679-f53f-4dea-bb70-b943b28893a4" providerId="ADAL" clId="{6B4FD9A8-C583-4EF6-B685-F40519320D7F}" dt="2019-01-29T19:33:03.407" v="187"/>
          <ac:spMkLst>
            <pc:docMk/>
            <pc:sldMk cId="762017164" sldId="481"/>
            <ac:spMk id="3" creationId="{60DB5F2E-7E15-4E70-843F-417CF930D044}"/>
          </ac:spMkLst>
        </pc:spChg>
        <pc:spChg chg="add mod">
          <ac:chgData name="Yeatts, Karin" userId="c15cc679-f53f-4dea-bb70-b943b28893a4" providerId="ADAL" clId="{6B4FD9A8-C583-4EF6-B685-F40519320D7F}" dt="2019-01-29T19:33:17.259" v="219" actId="20577"/>
          <ac:spMkLst>
            <pc:docMk/>
            <pc:sldMk cId="762017164" sldId="481"/>
            <ac:spMk id="4" creationId="{D85E299E-D4C8-40A2-8BEB-ED2F1A439CD4}"/>
          </ac:spMkLst>
        </pc:spChg>
        <pc:spChg chg="add mod">
          <ac:chgData name="Yeatts, Karin" userId="c15cc679-f53f-4dea-bb70-b943b28893a4" providerId="ADAL" clId="{6B4FD9A8-C583-4EF6-B685-F40519320D7F}" dt="2019-01-29T19:34:28.863" v="405" actId="14100"/>
          <ac:spMkLst>
            <pc:docMk/>
            <pc:sldMk cId="762017164" sldId="481"/>
            <ac:spMk id="5" creationId="{2BAB4BBC-D84D-4352-97C6-63EC4815F578}"/>
          </ac:spMkLst>
        </pc:spChg>
      </pc:sldChg>
      <pc:sldChg chg="modSp add">
        <pc:chgData name="Yeatts, Karin" userId="c15cc679-f53f-4dea-bb70-b943b28893a4" providerId="ADAL" clId="{6B4FD9A8-C583-4EF6-B685-F40519320D7F}" dt="2019-01-29T19:41:18.177" v="842" actId="20577"/>
        <pc:sldMkLst>
          <pc:docMk/>
          <pc:sldMk cId="3126702633" sldId="482"/>
        </pc:sldMkLst>
        <pc:spChg chg="mod">
          <ac:chgData name="Yeatts, Karin" userId="c15cc679-f53f-4dea-bb70-b943b28893a4" providerId="ADAL" clId="{6B4FD9A8-C583-4EF6-B685-F40519320D7F}" dt="2019-01-29T19:39:35.124" v="469" actId="20577"/>
          <ac:spMkLst>
            <pc:docMk/>
            <pc:sldMk cId="3126702633" sldId="482"/>
            <ac:spMk id="2" creationId="{F3FC97D9-E23B-478B-ACAE-4418BD4F941D}"/>
          </ac:spMkLst>
        </pc:spChg>
        <pc:spChg chg="mod">
          <ac:chgData name="Yeatts, Karin" userId="c15cc679-f53f-4dea-bb70-b943b28893a4" providerId="ADAL" clId="{6B4FD9A8-C583-4EF6-B685-F40519320D7F}" dt="2019-01-29T19:41:18.177" v="842" actId="20577"/>
          <ac:spMkLst>
            <pc:docMk/>
            <pc:sldMk cId="3126702633" sldId="482"/>
            <ac:spMk id="3" creationId="{896584B2-B9F0-4383-B617-1AED95712993}"/>
          </ac:spMkLst>
        </pc:spChg>
      </pc:sldChg>
      <pc:sldChg chg="addSp modSp add">
        <pc:chgData name="Yeatts, Karin" userId="c15cc679-f53f-4dea-bb70-b943b28893a4" providerId="ADAL" clId="{6B4FD9A8-C583-4EF6-B685-F40519320D7F}" dt="2019-01-29T20:11:07.357" v="890" actId="1076"/>
        <pc:sldMkLst>
          <pc:docMk/>
          <pc:sldMk cId="3362527661" sldId="483"/>
        </pc:sldMkLst>
        <pc:spChg chg="mod">
          <ac:chgData name="Yeatts, Karin" userId="c15cc679-f53f-4dea-bb70-b943b28893a4" providerId="ADAL" clId="{6B4FD9A8-C583-4EF6-B685-F40519320D7F}" dt="2019-01-29T20:11:07.357" v="890" actId="1076"/>
          <ac:spMkLst>
            <pc:docMk/>
            <pc:sldMk cId="3362527661" sldId="483"/>
            <ac:spMk id="2" creationId="{12C43D6F-1057-4F7B-BECB-BA627588AF00}"/>
          </ac:spMkLst>
        </pc:spChg>
        <pc:picChg chg="add mod">
          <ac:chgData name="Yeatts, Karin" userId="c15cc679-f53f-4dea-bb70-b943b28893a4" providerId="ADAL" clId="{6B4FD9A8-C583-4EF6-B685-F40519320D7F}" dt="2019-01-29T20:09:15.642" v="847" actId="1076"/>
          <ac:picMkLst>
            <pc:docMk/>
            <pc:sldMk cId="3362527661" sldId="483"/>
            <ac:picMk id="5" creationId="{C940501B-9E59-4C04-A0F0-20FB347BB857}"/>
          </ac:picMkLst>
        </pc:picChg>
        <pc:picChg chg="add mod">
          <ac:chgData name="Yeatts, Karin" userId="c15cc679-f53f-4dea-bb70-b943b28893a4" providerId="ADAL" clId="{6B4FD9A8-C583-4EF6-B685-F40519320D7F}" dt="2019-01-29T20:10:57.966" v="889" actId="1076"/>
          <ac:picMkLst>
            <pc:docMk/>
            <pc:sldMk cId="3362527661" sldId="483"/>
            <ac:picMk id="6" creationId="{2D4CD20C-3BB8-47EC-8A20-B6765526CDA8}"/>
          </ac:picMkLst>
        </pc:picChg>
      </pc:sldChg>
      <pc:sldChg chg="addSp modSp add">
        <pc:chgData name="Yeatts, Karin" userId="c15cc679-f53f-4dea-bb70-b943b28893a4" providerId="ADAL" clId="{6B4FD9A8-C583-4EF6-B685-F40519320D7F}" dt="2019-01-29T20:18:28.912" v="914" actId="14100"/>
        <pc:sldMkLst>
          <pc:docMk/>
          <pc:sldMk cId="2553834236" sldId="484"/>
        </pc:sldMkLst>
        <pc:spChg chg="mod">
          <ac:chgData name="Yeatts, Karin" userId="c15cc679-f53f-4dea-bb70-b943b28893a4" providerId="ADAL" clId="{6B4FD9A8-C583-4EF6-B685-F40519320D7F}" dt="2019-01-29T20:18:18.163" v="910" actId="20577"/>
          <ac:spMkLst>
            <pc:docMk/>
            <pc:sldMk cId="2553834236" sldId="484"/>
            <ac:spMk id="2" creationId="{11592007-41E1-4400-9BE4-B7A8B2368CAA}"/>
          </ac:spMkLst>
        </pc:spChg>
        <pc:picChg chg="add mod">
          <ac:chgData name="Yeatts, Karin" userId="c15cc679-f53f-4dea-bb70-b943b28893a4" providerId="ADAL" clId="{6B4FD9A8-C583-4EF6-B685-F40519320D7F}" dt="2019-01-29T20:18:28.912" v="914" actId="14100"/>
          <ac:picMkLst>
            <pc:docMk/>
            <pc:sldMk cId="2553834236" sldId="484"/>
            <ac:picMk id="5" creationId="{EAD58678-34A8-45D3-8C1E-5FD471C37AAC}"/>
          </ac:picMkLst>
        </pc:picChg>
      </pc:sldChg>
      <pc:sldChg chg="addSp modSp add">
        <pc:chgData name="Yeatts, Karin" userId="c15cc679-f53f-4dea-bb70-b943b28893a4" providerId="ADAL" clId="{6B4FD9A8-C583-4EF6-B685-F40519320D7F}" dt="2019-01-29T20:21:50.643" v="936" actId="14100"/>
        <pc:sldMkLst>
          <pc:docMk/>
          <pc:sldMk cId="940805309" sldId="485"/>
        </pc:sldMkLst>
        <pc:spChg chg="mod">
          <ac:chgData name="Yeatts, Karin" userId="c15cc679-f53f-4dea-bb70-b943b28893a4" providerId="ADAL" clId="{6B4FD9A8-C583-4EF6-B685-F40519320D7F}" dt="2019-01-29T20:21:43.669" v="934" actId="20577"/>
          <ac:spMkLst>
            <pc:docMk/>
            <pc:sldMk cId="940805309" sldId="485"/>
            <ac:spMk id="2" creationId="{7228B157-B5BB-4B8E-A47F-BFA9E1E9B369}"/>
          </ac:spMkLst>
        </pc:spChg>
        <pc:picChg chg="add mod">
          <ac:chgData name="Yeatts, Karin" userId="c15cc679-f53f-4dea-bb70-b943b28893a4" providerId="ADAL" clId="{6B4FD9A8-C583-4EF6-B685-F40519320D7F}" dt="2019-01-29T20:21:50.643" v="936" actId="14100"/>
          <ac:picMkLst>
            <pc:docMk/>
            <pc:sldMk cId="940805309" sldId="485"/>
            <ac:picMk id="5" creationId="{C7DE06A1-E0A7-45A6-8439-00C00E65CEB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AC18611-734E-934F-A7EB-9C868A3C9067}" type="datetimeFigureOut">
              <a:rPr lang="en-US" smtClean="0"/>
              <a:pPr/>
              <a:t>1/29/2019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1FDD833-7965-E141-B73E-04B7534C974C}" type="slidenum">
              <a:rPr lang="en-US" smtClean="0"/>
              <a:pPr/>
              <a:t>‹#›</a:t>
            </a:fld>
            <a:endParaRPr lang="en-US"/>
          </a:p>
        </p:txBody>
      </p:sp>
    </p:spTree>
    <p:extLst>
      <p:ext uri="{BB962C8B-B14F-4D97-AF65-F5344CB8AC3E}">
        <p14:creationId xmlns:p14="http://schemas.microsoft.com/office/powerpoint/2010/main" val="52237981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g>
</file>

<file path=ppt/media/image13.png>
</file>

<file path=ppt/media/image14.jpg>
</file>

<file path=ppt/media/image15.png>
</file>

<file path=ppt/media/image16.jpg>
</file>

<file path=ppt/media/image17.jpg>
</file>

<file path=ppt/media/image18.png>
</file>

<file path=ppt/media/image19.jpg>
</file>

<file path=ppt/media/image2.jpe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jpeg>
</file>

<file path=ppt/media/image29.jpg>
</file>

<file path=ppt/media/image3.png>
</file>

<file path=ppt/media/image30.jpg>
</file>

<file path=ppt/media/image31.png>
</file>

<file path=ppt/media/image32.jpg>
</file>

<file path=ppt/media/image33.png>
</file>

<file path=ppt/media/image34.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0B5122F-6DFF-AC48-BBA7-4BD79561EDEB}" type="datetimeFigureOut">
              <a:rPr lang="en-US" smtClean="0"/>
              <a:pPr/>
              <a:t>1/29/2019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60BB02D-45A7-6645-BECA-10D4E16FCD74}" type="slidenum">
              <a:rPr lang="en-US" smtClean="0"/>
              <a:pPr/>
              <a:t>‹#›</a:t>
            </a:fld>
            <a:endParaRPr lang="en-US"/>
          </a:p>
        </p:txBody>
      </p:sp>
    </p:spTree>
    <p:extLst>
      <p:ext uri="{BB962C8B-B14F-4D97-AF65-F5344CB8AC3E}">
        <p14:creationId xmlns:p14="http://schemas.microsoft.com/office/powerpoint/2010/main" val="425758672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www.ncbi.nlm.nih.gov/pubmed/?term=Iyer%20S%5BAuthor%5D&amp;cauthor=true&amp;cauthor_uid=28752187" TargetMode="External"/><Relationship Id="rId3" Type="http://schemas.openxmlformats.org/officeDocument/2006/relationships/hyperlink" Target="https://www.ncbi.nlm.nih.gov/pubmed/28752187" TargetMode="External"/><Relationship Id="rId7" Type="http://schemas.openxmlformats.org/officeDocument/2006/relationships/hyperlink" Target="https://www.ncbi.nlm.nih.gov/pubmed/?term=Cameron%20C%5BAuthor%5D&amp;cauthor=true&amp;cauthor_uid=28752187" TargetMode="External"/><Relationship Id="rId2" Type="http://schemas.openxmlformats.org/officeDocument/2006/relationships/slide" Target="../slides/slide29.xml"/><Relationship Id="rId1" Type="http://schemas.openxmlformats.org/officeDocument/2006/relationships/notesMaster" Target="../notesMasters/notesMaster1.xml"/><Relationship Id="rId6" Type="http://schemas.openxmlformats.org/officeDocument/2006/relationships/hyperlink" Target="https://www.ncbi.nlm.nih.gov/pubmed/?term=Mitra%20D%5BAuthor%5D&amp;cauthor=true&amp;cauthor_uid=28752187" TargetMode="External"/><Relationship Id="rId5" Type="http://schemas.openxmlformats.org/officeDocument/2006/relationships/hyperlink" Target="https://www.ncbi.nlm.nih.gov/pubmed/?term=Varu%20A%5BAuthor%5D&amp;cauthor=true&amp;cauthor_uid=28752187" TargetMode="External"/><Relationship Id="rId4" Type="http://schemas.openxmlformats.org/officeDocument/2006/relationships/hyperlink" Target="https://www.ncbi.nlm.nih.gov/pubmed/?term=Wilson%20FR%5BAuthor%5D&amp;cauthor=true&amp;cauthor_uid=28752187"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aghealth.nci.nih.gov/"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0BB02D-45A7-6645-BECA-10D4E16FCD74}" type="slidenum">
              <a:rPr lang="en-US" smtClean="0"/>
              <a:pPr/>
              <a:t>2</a:t>
            </a:fld>
            <a:endParaRPr lang="en-US"/>
          </a:p>
        </p:txBody>
      </p:sp>
    </p:spTree>
    <p:extLst>
      <p:ext uri="{BB962C8B-B14F-4D97-AF65-F5344CB8AC3E}">
        <p14:creationId xmlns:p14="http://schemas.microsoft.com/office/powerpoint/2010/main" val="22937691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452217">
              <a:lnSpc>
                <a:spcPct val="90000"/>
              </a:lnSpc>
              <a:defRPr/>
            </a:pPr>
            <a:r>
              <a:rPr lang="en-US" sz="1000" dirty="0">
                <a:latin typeface="Tw Cen MT (Body)"/>
                <a:ea typeface="Tw Cen MT (Body)"/>
                <a:cs typeface="Tw Cen MT (Body)"/>
              </a:rPr>
              <a:t> </a:t>
            </a:r>
          </a:p>
        </p:txBody>
      </p:sp>
      <p:sp>
        <p:nvSpPr>
          <p:cNvPr id="4" name="Slide Number Placeholder 3"/>
          <p:cNvSpPr>
            <a:spLocks noGrp="1"/>
          </p:cNvSpPr>
          <p:nvPr>
            <p:ph type="sldNum" sz="quarter" idx="10"/>
          </p:nvPr>
        </p:nvSpPr>
        <p:spPr/>
        <p:txBody>
          <a:bodyPr/>
          <a:lstStyle/>
          <a:p>
            <a:fld id="{B7449BAF-DA8F-4D19-9824-3ABA5B95921D}" type="slidenum">
              <a:rPr lang="en-US" smtClean="0"/>
              <a:pPr/>
              <a:t>26</a:t>
            </a:fld>
            <a:endParaRPr lang="en-US"/>
          </a:p>
        </p:txBody>
      </p:sp>
    </p:spTree>
    <p:extLst>
      <p:ext uri="{BB962C8B-B14F-4D97-AF65-F5344CB8AC3E}">
        <p14:creationId xmlns:p14="http://schemas.microsoft.com/office/powerpoint/2010/main" val="344452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452217">
              <a:defRPr/>
            </a:pPr>
            <a:r>
              <a:rPr lang="en-US" baseline="0" dirty="0"/>
              <a:t> </a:t>
            </a:r>
            <a:r>
              <a:rPr lang="en-US" dirty="0"/>
              <a:t> </a:t>
            </a:r>
            <a:endParaRPr lang="en-US" b="1"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28</a:t>
            </a:fld>
            <a:endParaRPr lang="en-US"/>
          </a:p>
        </p:txBody>
      </p:sp>
    </p:spTree>
    <p:extLst>
      <p:ext uri="{BB962C8B-B14F-4D97-AF65-F5344CB8AC3E}">
        <p14:creationId xmlns:p14="http://schemas.microsoft.com/office/powerpoint/2010/main" val="19316794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dirty="0">
                <a:hlinkClick r:id="rId3" tooltip="Breast cancer research and treatment."/>
              </a:rPr>
              <a:t>Breast Cancer Res Treat.</a:t>
            </a:r>
            <a:r>
              <a:rPr lang="en-US" dirty="0"/>
              <a:t> 2017 Nov;166(1):167-177. </a:t>
            </a:r>
            <a:r>
              <a:rPr lang="en-US" dirty="0" err="1"/>
              <a:t>doi</a:t>
            </a:r>
            <a:r>
              <a:rPr lang="en-US" dirty="0"/>
              <a:t>: 10.1007/s10549-017-4404-4. </a:t>
            </a:r>
            <a:r>
              <a:rPr lang="en-US" dirty="0" err="1"/>
              <a:t>Epub</a:t>
            </a:r>
            <a:r>
              <a:rPr lang="en-US" dirty="0"/>
              <a:t> 2017 Jul 27.</a:t>
            </a:r>
          </a:p>
          <a:p>
            <a:r>
              <a:rPr lang="en-US" b="1" dirty="0"/>
              <a:t>Systematic review and network meta-analysis comparing </a:t>
            </a:r>
            <a:r>
              <a:rPr lang="en-US" b="1" dirty="0" err="1"/>
              <a:t>palbociclib</a:t>
            </a:r>
            <a:r>
              <a:rPr lang="en-US" b="1" dirty="0"/>
              <a:t> with chemotherapy agents for the treatment of postmenopausal women with HR-positive and HER2-negative advanced/metastatic breast cancer.</a:t>
            </a:r>
          </a:p>
          <a:p>
            <a:r>
              <a:rPr lang="en-US" dirty="0">
                <a:hlinkClick r:id="rId4"/>
              </a:rPr>
              <a:t>Wilson FR</a:t>
            </a:r>
            <a:r>
              <a:rPr lang="en-US" baseline="30000" dirty="0"/>
              <a:t>1</a:t>
            </a:r>
            <a:r>
              <a:rPr lang="en-US" dirty="0"/>
              <a:t>, </a:t>
            </a:r>
            <a:r>
              <a:rPr lang="en-US" dirty="0" err="1">
                <a:hlinkClick r:id="rId5"/>
              </a:rPr>
              <a:t>Varu</a:t>
            </a:r>
            <a:r>
              <a:rPr lang="en-US" dirty="0">
                <a:hlinkClick r:id="rId5"/>
              </a:rPr>
              <a:t> A</a:t>
            </a:r>
            <a:r>
              <a:rPr lang="en-US" baseline="30000" dirty="0"/>
              <a:t>1</a:t>
            </a:r>
            <a:r>
              <a:rPr lang="en-US" dirty="0"/>
              <a:t>, </a:t>
            </a:r>
            <a:r>
              <a:rPr lang="en-US" dirty="0">
                <a:hlinkClick r:id="rId6"/>
              </a:rPr>
              <a:t>Mitra D</a:t>
            </a:r>
            <a:r>
              <a:rPr lang="en-US" baseline="30000" dirty="0"/>
              <a:t>2</a:t>
            </a:r>
            <a:r>
              <a:rPr lang="en-US" dirty="0"/>
              <a:t>, </a:t>
            </a:r>
            <a:r>
              <a:rPr lang="en-US" dirty="0">
                <a:hlinkClick r:id="rId7"/>
              </a:rPr>
              <a:t>Cameron C</a:t>
            </a:r>
            <a:r>
              <a:rPr lang="en-US" baseline="30000" dirty="0"/>
              <a:t>3</a:t>
            </a:r>
            <a:r>
              <a:rPr lang="en-US" dirty="0"/>
              <a:t>, </a:t>
            </a:r>
            <a:r>
              <a:rPr lang="en-US" dirty="0">
                <a:hlinkClick r:id="rId8"/>
              </a:rPr>
              <a:t>Iyer S</a:t>
            </a:r>
            <a:r>
              <a:rPr lang="en-US" baseline="30000" dirty="0"/>
              <a:t>2</a:t>
            </a:r>
            <a:r>
              <a:rPr lang="en-US" dirty="0"/>
              <a:t>.</a:t>
            </a:r>
          </a:p>
          <a:p>
            <a:r>
              <a:rPr lang="en-US" b="1" dirty="0">
                <a:hlinkClick r:id="rId3" tooltip="Open/close author information list"/>
              </a:rPr>
              <a:t>Author information</a:t>
            </a:r>
            <a:endParaRPr lang="en-US" b="1" dirty="0"/>
          </a:p>
          <a:p>
            <a:r>
              <a:rPr lang="en-US" b="1" dirty="0"/>
              <a:t>Abstract</a:t>
            </a:r>
          </a:p>
          <a:p>
            <a:r>
              <a:rPr lang="en-US" b="1" dirty="0"/>
              <a:t>PURPOSE: </a:t>
            </a:r>
          </a:p>
          <a:p>
            <a:r>
              <a:rPr lang="en-US" dirty="0"/>
              <a:t>To compare </a:t>
            </a:r>
            <a:r>
              <a:rPr lang="en-US" dirty="0" err="1"/>
              <a:t>palbociclib</a:t>
            </a:r>
            <a:r>
              <a:rPr lang="en-US" dirty="0"/>
              <a:t> + letrozole and </a:t>
            </a:r>
            <a:r>
              <a:rPr lang="en-US" dirty="0" err="1"/>
              <a:t>palbociclib</a:t>
            </a:r>
            <a:r>
              <a:rPr lang="en-US" dirty="0"/>
              <a:t> + </a:t>
            </a:r>
            <a:r>
              <a:rPr lang="en-US" dirty="0" err="1"/>
              <a:t>fulvestrant</a:t>
            </a:r>
            <a:r>
              <a:rPr lang="en-US" dirty="0"/>
              <a:t> with chemotherapy agents in postmenopausal women with hormone receptor-positive (HR+)/human epidermal growth factor receptor 2-negative (HER2-) advanced/metastatic breast cancer (ABC/MBC) who had no prior systemic treatment for advanced disease (first line) or whose disease progressed after prior endocrine therapy or chemotherapy (second line).</a:t>
            </a:r>
          </a:p>
          <a:p>
            <a:r>
              <a:rPr lang="en-US" b="1" dirty="0"/>
              <a:t>METHODS: </a:t>
            </a:r>
          </a:p>
          <a:p>
            <a:r>
              <a:rPr lang="en-US" dirty="0"/>
              <a:t>A systematic search identified randomized controlled trials (RCTs) published from January 2000 to January 2016 that compared endocrine-based therapies, chemotherapy agents, and/or chemotherapy agents + biological therapies in the first- and second-line treatment of postmenopausal women with HR+/HER2- ABC/MBC. The main outcome of interest was progression-free survival (PFS)/time to progression (TTP). Bayesian network meta-analyses (NMAs) and pairwise meta-analyses were conducted. Heterogeneity and inconsistency were assessed.</a:t>
            </a:r>
          </a:p>
          <a:p>
            <a:r>
              <a:rPr lang="en-US" b="1" dirty="0"/>
              <a:t>RESULTS: </a:t>
            </a:r>
          </a:p>
          <a:p>
            <a:r>
              <a:rPr lang="en-US" dirty="0"/>
              <a:t>Sixty RCTs met eligibility criteria and were stratified by line of therapy. In the first line, </a:t>
            </a:r>
            <a:r>
              <a:rPr lang="en-US" dirty="0" err="1"/>
              <a:t>palbociclib</a:t>
            </a:r>
            <a:r>
              <a:rPr lang="en-US" dirty="0"/>
              <a:t> + letrozole showed statistically significant improvements in PFS/TTP versus capecitabine [intermittent: HR 0.28 (95% </a:t>
            </a:r>
            <a:r>
              <a:rPr lang="en-US" dirty="0" err="1"/>
              <a:t>CrI</a:t>
            </a:r>
            <a:r>
              <a:rPr lang="en-US" dirty="0"/>
              <a:t> 0.11-0.72)] and mitoxantrone [HR 0.28 (0.13-0.61)], and trended toward improvements versus paclitaxel [HR 0.59 (0.19-1.96)], docetaxel [HR 0.51 (0.14-2.03)] and other monotherapy or combination agents (HRs ranging from 0.24 to 0.99). In the second line, </a:t>
            </a:r>
            <a:r>
              <a:rPr lang="en-US" dirty="0" err="1"/>
              <a:t>palbociclib</a:t>
            </a:r>
            <a:r>
              <a:rPr lang="en-US" dirty="0"/>
              <a:t> + </a:t>
            </a:r>
            <a:r>
              <a:rPr lang="en-US" dirty="0" err="1"/>
              <a:t>fulvestrant</a:t>
            </a:r>
            <a:r>
              <a:rPr lang="en-US" dirty="0"/>
              <a:t> showed statistically significant improvements in PFS/TTP versus capecitabine [intermittent: HR 0.28 (0.13-0.65)], mitoxantrone [HR 0.26 (0.12-0.53)], and pegylated liposomal doxorubicin [HR 0.19 (0.07-0.50)], and trended toward improvements versus paclitaxel [HR 0.48 (0.16-1.44)], docetaxel [HR 0.71 (0.24-2.13)] and other monotherapy or combination agents (HRs ranging from 0.23-0.89). NMA findings aligned with direct evidence and were robust to sensitivity analyses.</a:t>
            </a:r>
          </a:p>
          <a:p>
            <a:r>
              <a:rPr lang="en-US" b="1" dirty="0"/>
              <a:t>CONCLUSIONS: </a:t>
            </a:r>
          </a:p>
          <a:p>
            <a:r>
              <a:rPr lang="en-US" dirty="0" err="1"/>
              <a:t>Palbociclib</a:t>
            </a:r>
            <a:r>
              <a:rPr lang="en-US" dirty="0"/>
              <a:t> + letrozole and </a:t>
            </a:r>
            <a:r>
              <a:rPr lang="en-US" dirty="0" err="1"/>
              <a:t>palbociclib</a:t>
            </a:r>
            <a:r>
              <a:rPr lang="en-US" dirty="0"/>
              <a:t> + </a:t>
            </a:r>
            <a:r>
              <a:rPr lang="en-US" dirty="0" err="1"/>
              <a:t>fulvestrant</a:t>
            </a:r>
            <a:r>
              <a:rPr lang="en-US" dirty="0"/>
              <a:t> demonstrate trends in incremental efficacy compared with chemotherapy agents for the first- and second-line treatment of HR +/HER2- ABC/MBC.</a:t>
            </a:r>
          </a:p>
          <a:p>
            <a:endParaRPr lang="en-US" dirty="0"/>
          </a:p>
        </p:txBody>
      </p:sp>
      <p:sp>
        <p:nvSpPr>
          <p:cNvPr id="4" name="Slide Number Placeholder 3"/>
          <p:cNvSpPr>
            <a:spLocks noGrp="1"/>
          </p:cNvSpPr>
          <p:nvPr>
            <p:ph type="sldNum" sz="quarter" idx="5"/>
          </p:nvPr>
        </p:nvSpPr>
        <p:spPr/>
        <p:txBody>
          <a:bodyPr/>
          <a:lstStyle/>
          <a:p>
            <a:fld id="{D60BB02D-45A7-6645-BECA-10D4E16FCD74}" type="slidenum">
              <a:rPr lang="en-US" smtClean="0"/>
              <a:pPr/>
              <a:t>29</a:t>
            </a:fld>
            <a:endParaRPr lang="en-US"/>
          </a:p>
        </p:txBody>
      </p:sp>
    </p:spTree>
    <p:extLst>
      <p:ext uri="{BB962C8B-B14F-4D97-AF65-F5344CB8AC3E}">
        <p14:creationId xmlns:p14="http://schemas.microsoft.com/office/powerpoint/2010/main" val="3300699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000" b="1" dirty="0"/>
              <a:t>To test if </a:t>
            </a:r>
            <a:r>
              <a:rPr lang="en-US" sz="1000" b="1" dirty="0" err="1"/>
              <a:t>bednets</a:t>
            </a:r>
            <a:r>
              <a:rPr lang="en-US" sz="1000" b="1" dirty="0"/>
              <a:t> reduced infant contracting and dying from malaria, researchers randomized a group of infants to receive bed nets from birth onwards. The control group of infants received </a:t>
            </a:r>
            <a:r>
              <a:rPr lang="en-US" sz="1000" b="1" dirty="0" err="1"/>
              <a:t>bednets</a:t>
            </a:r>
            <a:r>
              <a:rPr lang="en-US" sz="1000" b="1" dirty="0"/>
              <a:t> after 6 months. Researchers found that the use of the bed nets in infants reduced the rate of both developing malaria and dying from malaria. </a:t>
            </a:r>
          </a:p>
          <a:p>
            <a:endParaRPr lang="en-US" sz="1000" b="1" dirty="0"/>
          </a:p>
          <a:p>
            <a:r>
              <a:rPr lang="en-US" sz="1000" b="1" dirty="0"/>
              <a:t> </a:t>
            </a:r>
          </a:p>
        </p:txBody>
      </p:sp>
      <p:sp>
        <p:nvSpPr>
          <p:cNvPr id="4" name="Slide Number Placeholder 3"/>
          <p:cNvSpPr>
            <a:spLocks noGrp="1"/>
          </p:cNvSpPr>
          <p:nvPr>
            <p:ph type="sldNum" sz="quarter" idx="10"/>
          </p:nvPr>
        </p:nvSpPr>
        <p:spPr>
          <a:xfrm>
            <a:off x="3884614" y="8685213"/>
            <a:ext cx="2971800" cy="457200"/>
          </a:xfrm>
          <a:prstGeom prst="rect">
            <a:avLst/>
          </a:prstGeom>
        </p:spPr>
        <p:txBody>
          <a:bodyPr/>
          <a:lstStyle/>
          <a:p>
            <a:fld id="{5B7BDA38-A3DD-4E52-890B-C9EDBE52539C}" type="slidenum">
              <a:rPr lang="en-US" smtClean="0"/>
              <a:pPr/>
              <a:t>30</a:t>
            </a:fld>
            <a:endParaRPr lang="en-US" dirty="0"/>
          </a:p>
        </p:txBody>
      </p:sp>
    </p:spTree>
    <p:extLst>
      <p:ext uri="{BB962C8B-B14F-4D97-AF65-F5344CB8AC3E}">
        <p14:creationId xmlns:p14="http://schemas.microsoft.com/office/powerpoint/2010/main" val="4250660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marL="0" lvl="1" defTabSz="452217">
              <a:defRPr/>
            </a:pPr>
            <a:endParaRPr lang="en-US" sz="1000"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31</a:t>
            </a:fld>
            <a:endParaRPr lang="en-US"/>
          </a:p>
        </p:txBody>
      </p:sp>
    </p:spTree>
    <p:extLst>
      <p:ext uri="{BB962C8B-B14F-4D97-AF65-F5344CB8AC3E}">
        <p14:creationId xmlns:p14="http://schemas.microsoft.com/office/powerpoint/2010/main" val="9141910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452217">
              <a:defRPr/>
            </a:pPr>
            <a:r>
              <a:rPr lang="en-US" sz="1000" dirty="0"/>
              <a:t>The intervention included 6 educational sessions, </a:t>
            </a:r>
            <a:r>
              <a:rPr lang="en-US" sz="1000" i="1" dirty="0"/>
              <a:t>wide-brim hats, sunscreen, and reminders.</a:t>
            </a:r>
            <a:endParaRPr lang="en-US" sz="1000" dirty="0"/>
          </a:p>
          <a:p>
            <a:pPr defTabSz="452217">
              <a:defRPr/>
            </a:pPr>
            <a:endParaRPr lang="en-US" sz="1000" dirty="0"/>
          </a:p>
          <a:p>
            <a:pPr defTabSz="452217">
              <a:defRPr/>
            </a:pPr>
            <a:r>
              <a:rPr lang="en-US" sz="1000" dirty="0"/>
              <a:t> </a:t>
            </a:r>
          </a:p>
          <a:p>
            <a:pPr defTabSz="452217">
              <a:lnSpc>
                <a:spcPct val="90000"/>
              </a:lnSpc>
              <a:defRPr/>
            </a:pPr>
            <a:endParaRPr lang="en-US" sz="1000" dirty="0"/>
          </a:p>
          <a:p>
            <a:pPr defTabSz="452217">
              <a:lnSpc>
                <a:spcPct val="90000"/>
              </a:lnSpc>
              <a:defRPr/>
            </a:pPr>
            <a:r>
              <a:rPr lang="en-US" sz="1000" b="1" dirty="0"/>
              <a:t>…</a:t>
            </a:r>
          </a:p>
          <a:p>
            <a:pPr defTabSz="452217">
              <a:lnSpc>
                <a:spcPct val="90000"/>
              </a:lnSpc>
              <a:defRPr/>
            </a:pPr>
            <a:r>
              <a:rPr lang="en-US" sz="1000" b="1" dirty="0"/>
              <a:t>http://www.flickr.com/photos/24112094@N00/4952261563/</a:t>
            </a:r>
          </a:p>
          <a:p>
            <a:pPr defTabSz="452217">
              <a:lnSpc>
                <a:spcPct val="90000"/>
              </a:lnSpc>
              <a:defRPr/>
            </a:pPr>
            <a:endParaRPr lang="en-US" sz="1000" b="1" dirty="0"/>
          </a:p>
          <a:p>
            <a:pPr defTabSz="452217">
              <a:lnSpc>
                <a:spcPct val="90000"/>
              </a:lnSpc>
              <a:defRPr/>
            </a:pPr>
            <a:r>
              <a:rPr lang="en-US" sz="1000" dirty="0"/>
              <a:t>Photo Credit: &lt;a </a:t>
            </a:r>
            <a:r>
              <a:rPr lang="en-US" sz="1000" dirty="0" err="1"/>
              <a:t>href</a:t>
            </a:r>
            <a:r>
              <a:rPr lang="en-US" sz="1000" dirty="0"/>
              <a:t>="http://www.flickr.com/photos/24112094@N00/4952261563/"&gt;superba_&lt;/a&gt; via &lt;a </a:t>
            </a:r>
            <a:r>
              <a:rPr lang="en-US" sz="1000" dirty="0" err="1"/>
              <a:t>href</a:t>
            </a:r>
            <a:r>
              <a:rPr lang="en-US" sz="1000" dirty="0"/>
              <a:t>="http://compfight.com"&gt;</a:t>
            </a:r>
            <a:r>
              <a:rPr lang="en-US" sz="1000" dirty="0" err="1"/>
              <a:t>Compfight</a:t>
            </a:r>
            <a:r>
              <a:rPr lang="en-US" sz="1000" dirty="0"/>
              <a:t>&lt;/a&gt; &lt;a </a:t>
            </a:r>
            <a:r>
              <a:rPr lang="en-US" sz="1000" dirty="0" err="1"/>
              <a:t>href</a:t>
            </a:r>
            <a:r>
              <a:rPr lang="en-US" sz="1000" dirty="0"/>
              <a:t>="http://creativecommons.org/licenses/by/2.0/"&gt;cc&lt;/a&gt; </a:t>
            </a:r>
          </a:p>
          <a:p>
            <a:pPr defTabSz="452217">
              <a:lnSpc>
                <a:spcPct val="90000"/>
              </a:lnSpc>
              <a:defRPr/>
            </a:pPr>
            <a:r>
              <a:rPr lang="en-US" sz="1000" dirty="0"/>
              <a:t> </a:t>
            </a:r>
          </a:p>
          <a:p>
            <a:pPr defTabSz="452217">
              <a:lnSpc>
                <a:spcPct val="90000"/>
              </a:lnSpc>
              <a:defRPr/>
            </a:pPr>
            <a:endParaRPr lang="en-US" sz="1000" dirty="0">
              <a:latin typeface="Tw Cen MT (Body)"/>
              <a:ea typeface="Tw Cen MT (Body)"/>
              <a:cs typeface="Tw Cen MT (Body)"/>
            </a:endParaRPr>
          </a:p>
        </p:txBody>
      </p:sp>
      <p:sp>
        <p:nvSpPr>
          <p:cNvPr id="4" name="Slide Number Placeholder 3"/>
          <p:cNvSpPr>
            <a:spLocks noGrp="1"/>
          </p:cNvSpPr>
          <p:nvPr>
            <p:ph type="sldNum" sz="quarter" idx="10"/>
          </p:nvPr>
        </p:nvSpPr>
        <p:spPr/>
        <p:txBody>
          <a:bodyPr/>
          <a:lstStyle/>
          <a:p>
            <a:fld id="{B7449BAF-DA8F-4D19-9824-3ABA5B95921D}" type="slidenum">
              <a:rPr lang="en-US" smtClean="0"/>
              <a:pPr/>
              <a:t>32</a:t>
            </a:fld>
            <a:endParaRPr lang="en-US"/>
          </a:p>
        </p:txBody>
      </p:sp>
    </p:spTree>
    <p:extLst>
      <p:ext uri="{BB962C8B-B14F-4D97-AF65-F5344CB8AC3E}">
        <p14:creationId xmlns:p14="http://schemas.microsoft.com/office/powerpoint/2010/main" val="5516756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452217">
              <a:defRPr/>
            </a:pPr>
            <a:r>
              <a:rPr lang="en-US" sz="1000" dirty="0"/>
              <a:t>The post men were then  followed  for 2 years to assess the outcome.</a:t>
            </a:r>
          </a:p>
          <a:p>
            <a:pPr defTabSz="452217">
              <a:lnSpc>
                <a:spcPct val="90000"/>
              </a:lnSpc>
              <a:defRPr/>
            </a:pPr>
            <a:endParaRPr lang="en-US" sz="1000" dirty="0">
              <a:latin typeface="Tw Cen MT (Body)"/>
              <a:ea typeface="Tw Cen MT (Body)"/>
              <a:cs typeface="Tw Cen MT (Body)"/>
            </a:endParaRPr>
          </a:p>
        </p:txBody>
      </p:sp>
      <p:sp>
        <p:nvSpPr>
          <p:cNvPr id="4" name="Slide Number Placeholder 3"/>
          <p:cNvSpPr>
            <a:spLocks noGrp="1"/>
          </p:cNvSpPr>
          <p:nvPr>
            <p:ph type="sldNum" sz="quarter" idx="10"/>
          </p:nvPr>
        </p:nvSpPr>
        <p:spPr/>
        <p:txBody>
          <a:bodyPr/>
          <a:lstStyle/>
          <a:p>
            <a:fld id="{B7449BAF-DA8F-4D19-9824-3ABA5B95921D}" type="slidenum">
              <a:rPr lang="en-US" smtClean="0"/>
              <a:pPr/>
              <a:t>33</a:t>
            </a:fld>
            <a:endParaRPr lang="en-US"/>
          </a:p>
        </p:txBody>
      </p:sp>
    </p:spTree>
    <p:extLst>
      <p:ext uri="{BB962C8B-B14F-4D97-AF65-F5344CB8AC3E}">
        <p14:creationId xmlns:p14="http://schemas.microsoft.com/office/powerpoint/2010/main" val="413024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452217">
              <a:defRPr/>
            </a:pPr>
            <a:r>
              <a:rPr lang="en-US" sz="1000" dirty="0"/>
              <a:t> The researchers found that the postmen receiving the intervention had increased use of sunscreen and hats compared with the control group. </a:t>
            </a:r>
          </a:p>
          <a:p>
            <a:pPr defTabSz="452217">
              <a:defRPr/>
            </a:pPr>
            <a:endParaRPr lang="en-US" sz="1000" dirty="0"/>
          </a:p>
          <a:p>
            <a:pPr defTabSz="452217">
              <a:defRPr/>
            </a:pPr>
            <a:r>
              <a:rPr lang="en-US" sz="1000" dirty="0"/>
              <a:t> </a:t>
            </a:r>
          </a:p>
          <a:p>
            <a:pPr defTabSz="452217">
              <a:lnSpc>
                <a:spcPct val="90000"/>
              </a:lnSpc>
              <a:defRPr/>
            </a:pPr>
            <a:endParaRPr lang="en-US" sz="1000" dirty="0"/>
          </a:p>
          <a:p>
            <a:pPr defTabSz="452217">
              <a:lnSpc>
                <a:spcPct val="90000"/>
              </a:lnSpc>
              <a:defRPr/>
            </a:pPr>
            <a:r>
              <a:rPr lang="en-US" sz="1000" b="1" dirty="0"/>
              <a:t>…</a:t>
            </a:r>
          </a:p>
          <a:p>
            <a:pPr defTabSz="452217">
              <a:lnSpc>
                <a:spcPct val="90000"/>
              </a:lnSpc>
              <a:defRPr/>
            </a:pPr>
            <a:r>
              <a:rPr lang="en-US" sz="1000" b="1" dirty="0"/>
              <a:t>http://www.flickr.com/photos/14580956@N08/2810172792/</a:t>
            </a:r>
          </a:p>
          <a:p>
            <a:pPr defTabSz="452217">
              <a:lnSpc>
                <a:spcPct val="90000"/>
              </a:lnSpc>
              <a:defRPr/>
            </a:pPr>
            <a:r>
              <a:rPr lang="en-US" sz="1000" b="1" dirty="0"/>
              <a:t>Photo Credit: </a:t>
            </a:r>
            <a:r>
              <a:rPr lang="en-US" sz="1000" dirty="0"/>
              <a:t>&lt;a </a:t>
            </a:r>
            <a:r>
              <a:rPr lang="en-US" sz="1000" dirty="0" err="1"/>
              <a:t>href</a:t>
            </a:r>
            <a:r>
              <a:rPr lang="en-US" sz="1000" dirty="0"/>
              <a:t>="http://www.flickr.com/photos/14580956@N08/2810172792/"&gt;RobBixbyPhotography&lt;/a&gt; via &lt;a </a:t>
            </a:r>
            <a:r>
              <a:rPr lang="en-US" sz="1000" dirty="0" err="1"/>
              <a:t>href</a:t>
            </a:r>
            <a:r>
              <a:rPr lang="en-US" sz="1000" dirty="0"/>
              <a:t>="http://compfight.com"&gt;</a:t>
            </a:r>
            <a:r>
              <a:rPr lang="en-US" sz="1000" dirty="0" err="1"/>
              <a:t>Compfight</a:t>
            </a:r>
            <a:r>
              <a:rPr lang="en-US" sz="1000" dirty="0"/>
              <a:t>&lt;/a&gt; &lt;a </a:t>
            </a:r>
            <a:r>
              <a:rPr lang="en-US" sz="1000" dirty="0" err="1"/>
              <a:t>href</a:t>
            </a:r>
            <a:r>
              <a:rPr lang="en-US" sz="1000" dirty="0"/>
              <a:t>="http://creativecommons.org/licenses/by/2.0/"&gt;cc&lt;/a&gt; </a:t>
            </a:r>
            <a:r>
              <a:rPr lang="en-US" sz="1000" dirty="0">
                <a:latin typeface="Tw Cen MT (Body)"/>
                <a:ea typeface="Tw Cen MT (Body)"/>
                <a:cs typeface="Tw Cen MT (Body)"/>
              </a:rPr>
              <a:t> </a:t>
            </a:r>
            <a:endParaRPr lang="en-US" sz="1000"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34</a:t>
            </a:fld>
            <a:endParaRPr lang="en-US"/>
          </a:p>
        </p:txBody>
      </p:sp>
    </p:spTree>
    <p:extLst>
      <p:ext uri="{BB962C8B-B14F-4D97-AF65-F5344CB8AC3E}">
        <p14:creationId xmlns:p14="http://schemas.microsoft.com/office/powerpoint/2010/main" val="22540923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448650">
              <a:defRPr/>
            </a:pPr>
            <a:r>
              <a:rPr lang="en-US" b="1" dirty="0">
                <a:latin typeface="Franklin Gothic Book" pitchFamily="34" charset="0"/>
              </a:rPr>
              <a:t>  </a:t>
            </a:r>
          </a:p>
        </p:txBody>
      </p:sp>
      <p:sp>
        <p:nvSpPr>
          <p:cNvPr id="4" name="Slide Number Placeholder 3"/>
          <p:cNvSpPr>
            <a:spLocks noGrp="1"/>
          </p:cNvSpPr>
          <p:nvPr>
            <p:ph type="sldNum" sz="quarter" idx="10"/>
          </p:nvPr>
        </p:nvSpPr>
        <p:spPr/>
        <p:txBody>
          <a:bodyPr/>
          <a:lstStyle/>
          <a:p>
            <a:fld id="{B7449BAF-DA8F-4D19-9824-3ABA5B95921D}" type="slidenum">
              <a:rPr lang="en-US" smtClean="0"/>
              <a:pPr/>
              <a:t>36</a:t>
            </a:fld>
            <a:endParaRPr lang="en-US"/>
          </a:p>
        </p:txBody>
      </p:sp>
    </p:spTree>
    <p:extLst>
      <p:ext uri="{BB962C8B-B14F-4D97-AF65-F5344CB8AC3E}">
        <p14:creationId xmlns:p14="http://schemas.microsoft.com/office/powerpoint/2010/main" val="22336278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sz="1200" b="0" i="0" u="none" strike="noStrike" kern="1200" baseline="0" dirty="0">
                <a:solidFill>
                  <a:schemeClr val="tx1"/>
                </a:solidFill>
                <a:latin typeface="+mn-lt"/>
                <a:ea typeface="+mn-ea"/>
                <a:cs typeface="+mn-cs"/>
              </a:rPr>
              <a:t>Introduction: Healthier school environments can benefit students, and school wellness policies may</a:t>
            </a:r>
          </a:p>
          <a:p>
            <a:r>
              <a:rPr lang="en-US" sz="1200" b="0" i="0" u="none" strike="noStrike" kern="1200" baseline="0" dirty="0">
                <a:solidFill>
                  <a:schemeClr val="tx1"/>
                </a:solidFill>
                <a:latin typeface="+mn-lt"/>
                <a:ea typeface="+mn-ea"/>
                <a:cs typeface="+mn-cs"/>
              </a:rPr>
              <a:t>result in meaningful enhancements. Schools participating in federal child nutrition programs must</a:t>
            </a:r>
          </a:p>
          <a:p>
            <a:r>
              <a:rPr lang="en-US" sz="1200" b="0" i="0" u="none" strike="noStrike" kern="1200" baseline="0" dirty="0">
                <a:solidFill>
                  <a:schemeClr val="tx1"/>
                </a:solidFill>
                <a:latin typeface="+mn-lt"/>
                <a:ea typeface="+mn-ea"/>
                <a:cs typeface="+mn-cs"/>
              </a:rPr>
              <a:t>implement wellness policies as mandated by law. The primary study objective is to assess effectiveness</a:t>
            </a:r>
          </a:p>
          <a:p>
            <a:r>
              <a:rPr lang="en-US" sz="1200" b="0" i="0" u="none" strike="noStrike" kern="1200" baseline="0" dirty="0">
                <a:solidFill>
                  <a:schemeClr val="tx1"/>
                </a:solidFill>
                <a:latin typeface="+mn-lt"/>
                <a:ea typeface="+mn-ea"/>
                <a:cs typeface="+mn-cs"/>
              </a:rPr>
              <a:t>of implementing school-based nutrition and physical activity policies on student BMI trajectories.</a:t>
            </a:r>
          </a:p>
          <a:p>
            <a:r>
              <a:rPr lang="en-US" sz="1200" b="0" i="0" u="none" strike="noStrike" kern="1200" baseline="0" dirty="0">
                <a:solidFill>
                  <a:schemeClr val="tx1"/>
                </a:solidFill>
                <a:latin typeface="+mn-lt"/>
                <a:ea typeface="+mn-ea"/>
                <a:cs typeface="+mn-cs"/>
              </a:rPr>
              <a:t>Study design: Cluster randomized trial using 2 £ 2 factorial design.</a:t>
            </a:r>
          </a:p>
          <a:p>
            <a:r>
              <a:rPr lang="en-US" sz="1200" b="0" i="0" u="none" strike="noStrike" kern="1200" baseline="0" dirty="0">
                <a:solidFill>
                  <a:schemeClr val="tx1"/>
                </a:solidFill>
                <a:latin typeface="+mn-lt"/>
                <a:ea typeface="+mn-ea"/>
                <a:cs typeface="+mn-cs"/>
              </a:rPr>
              <a:t>Setting/participants: Twelve randomly selected schools in an urban district. Students were followed</a:t>
            </a:r>
          </a:p>
          <a:p>
            <a:r>
              <a:rPr lang="en-US" sz="1200" b="0" i="0" u="none" strike="noStrike" kern="1200" baseline="0" dirty="0">
                <a:solidFill>
                  <a:schemeClr val="tx1"/>
                </a:solidFill>
                <a:latin typeface="+mn-lt"/>
                <a:ea typeface="+mn-ea"/>
                <a:cs typeface="+mn-cs"/>
              </a:rPr>
              <a:t>for 3 years through middle school, fifth to eighth grades (2011−2015, n=595 students, 92.3%</a:t>
            </a:r>
          </a:p>
          <a:p>
            <a:r>
              <a:rPr lang="en-US" sz="1200" b="0" i="0" u="none" strike="noStrike" kern="1200" baseline="0" dirty="0">
                <a:solidFill>
                  <a:schemeClr val="tx1"/>
                </a:solidFill>
                <a:latin typeface="+mn-lt"/>
                <a:ea typeface="+mn-ea"/>
                <a:cs typeface="+mn-cs"/>
              </a:rPr>
              <a:t>participation, 85.2% retention).</a:t>
            </a:r>
          </a:p>
          <a:p>
            <a:r>
              <a:rPr lang="en-US" sz="1200" b="0" i="0" u="none" strike="noStrike" kern="1200" baseline="0" dirty="0">
                <a:solidFill>
                  <a:schemeClr val="tx1"/>
                </a:solidFill>
                <a:latin typeface="+mn-lt"/>
                <a:ea typeface="+mn-ea"/>
                <a:cs typeface="+mn-cs"/>
              </a:rPr>
              <a:t>Intervention: Specific to randomized condition, support was provided for implementation of</a:t>
            </a:r>
          </a:p>
          <a:p>
            <a:r>
              <a:rPr lang="en-US" sz="1200" b="0" i="0" u="none" strike="noStrike" kern="1200" baseline="0" dirty="0">
                <a:solidFill>
                  <a:schemeClr val="tx1"/>
                </a:solidFill>
                <a:latin typeface="+mn-lt"/>
                <a:ea typeface="+mn-ea"/>
                <a:cs typeface="+mn-cs"/>
              </a:rPr>
              <a:t>nutrition policies (e.g., alternatives to food-based rewards/celebrations) and physical activity policies</a:t>
            </a:r>
          </a:p>
          <a:p>
            <a:r>
              <a:rPr lang="en-US" sz="1200" b="0" i="0" u="none" strike="noStrike" kern="1200" baseline="0" dirty="0">
                <a:solidFill>
                  <a:schemeClr val="tx1"/>
                </a:solidFill>
                <a:latin typeface="+mn-lt"/>
                <a:ea typeface="+mn-ea"/>
                <a:cs typeface="+mn-cs"/>
              </a:rPr>
              <a:t>(e.g., opportunities for physical activity during/after school).</a:t>
            </a:r>
          </a:p>
          <a:p>
            <a:r>
              <a:rPr lang="en-US" sz="1200" b="0" i="0" u="none" strike="noStrike" kern="1200" baseline="0" dirty="0">
                <a:solidFill>
                  <a:schemeClr val="tx1"/>
                </a:solidFill>
                <a:latin typeface="+mn-lt"/>
                <a:ea typeface="+mn-ea"/>
                <a:cs typeface="+mn-cs"/>
              </a:rPr>
              <a:t>Main outcome measures: Sex-/age-adjusted BMI percentile and BMI z-score; behavioral indicators.</a:t>
            </a:r>
          </a:p>
          <a:p>
            <a:r>
              <a:rPr lang="en-US" sz="1200" b="0" i="0" u="none" strike="noStrike" kern="1200" baseline="0" dirty="0">
                <a:solidFill>
                  <a:schemeClr val="tx1"/>
                </a:solidFill>
                <a:latin typeface="+mn-lt"/>
                <a:ea typeface="+mn-ea"/>
                <a:cs typeface="+mn-cs"/>
              </a:rPr>
              <a:t>Data collected via standardized protocols.</a:t>
            </a:r>
          </a:p>
          <a:p>
            <a:r>
              <a:rPr lang="en-US" sz="1200" b="0" i="0" u="none" strike="noStrike" kern="1200" baseline="0" dirty="0">
                <a:solidFill>
                  <a:schemeClr val="tx1"/>
                </a:solidFill>
                <a:latin typeface="+mn-lt"/>
                <a:ea typeface="+mn-ea"/>
                <a:cs typeface="+mn-cs"/>
              </a:rPr>
              <a:t>Results: Analyses followed intention-to-treat principles, with planned secondary analyses (conducted</a:t>
            </a:r>
          </a:p>
          <a:p>
            <a:r>
              <a:rPr lang="en-US" sz="1200" b="0" i="0" u="none" strike="noStrike" kern="1200" baseline="0" dirty="0">
                <a:solidFill>
                  <a:schemeClr val="tx1"/>
                </a:solidFill>
                <a:latin typeface="+mn-lt"/>
                <a:ea typeface="+mn-ea"/>
                <a:cs typeface="+mn-cs"/>
              </a:rPr>
              <a:t>2016−2018). Students at schools randomized to receive support for nutrition policy implementation</a:t>
            </a:r>
          </a:p>
          <a:p>
            <a:r>
              <a:rPr lang="en-US" sz="1200" b="0" i="0" u="none" strike="noStrike" kern="1200" baseline="0" dirty="0">
                <a:solidFill>
                  <a:schemeClr val="tx1"/>
                </a:solidFill>
                <a:latin typeface="+mn-lt"/>
                <a:ea typeface="+mn-ea"/>
                <a:cs typeface="+mn-cs"/>
              </a:rPr>
              <a:t>had healthier BMI trajectories over time (F=3.20, p=0.02), with a greater magnitude over</a:t>
            </a:r>
          </a:p>
          <a:p>
            <a:r>
              <a:rPr lang="en-US" sz="1200" b="0" i="0" u="none" strike="noStrike" kern="1200" baseline="0" dirty="0">
                <a:solidFill>
                  <a:schemeClr val="tx1"/>
                </a:solidFill>
                <a:latin typeface="+mn-lt"/>
                <a:ea typeface="+mn-ea"/>
                <a:cs typeface="+mn-cs"/>
              </a:rPr>
              <a:t>time and cumulatively significant effects 3 years post-intervention (b= −2.40, p=0.04). Overall, students</a:t>
            </a:r>
          </a:p>
          <a:p>
            <a:r>
              <a:rPr lang="en-US" sz="1200" b="0" i="0" u="none" strike="noStrike" kern="1200" baseline="0" dirty="0">
                <a:solidFill>
                  <a:schemeClr val="tx1"/>
                </a:solidFill>
                <a:latin typeface="+mn-lt"/>
                <a:ea typeface="+mn-ea"/>
                <a:cs typeface="+mn-cs"/>
              </a:rPr>
              <a:t>at schools randomized to receive the nutrition intervention had an increase in BMI percentile</a:t>
            </a:r>
          </a:p>
          <a:p>
            <a:r>
              <a:rPr lang="en-US" sz="1200" b="0" i="0" u="none" strike="noStrike" kern="1200" baseline="0" dirty="0">
                <a:solidFill>
                  <a:schemeClr val="tx1"/>
                </a:solidFill>
                <a:latin typeface="+mn-lt"/>
                <a:ea typeface="+mn-ea"/>
                <a:cs typeface="+mn-cs"/>
              </a:rPr>
              <a:t>of &lt;1%, compared with students in other conditions, whereas BMI percentile increased 3%−4%.</a:t>
            </a:r>
          </a:p>
          <a:p>
            <a:r>
              <a:rPr lang="en-US" sz="1200" b="0" i="0" u="none" strike="noStrike" kern="1200" baseline="0" dirty="0">
                <a:solidFill>
                  <a:schemeClr val="tx1"/>
                </a:solidFill>
                <a:latin typeface="+mn-lt"/>
                <a:ea typeface="+mn-ea"/>
                <a:cs typeface="+mn-cs"/>
              </a:rPr>
              <a:t>There was no difference in student BMI between those in schools with and without physical activity</a:t>
            </a:r>
          </a:p>
          <a:p>
            <a:r>
              <a:rPr lang="en-US" sz="1200" b="0" i="0" u="none" strike="noStrike" kern="1200" baseline="0" dirty="0">
                <a:solidFill>
                  <a:schemeClr val="tx1"/>
                </a:solidFill>
                <a:latin typeface="+mn-lt"/>
                <a:ea typeface="+mn-ea"/>
                <a:cs typeface="+mn-cs"/>
              </a:rPr>
              <a:t>policy implementation. Examining behavioral correlates in eighth grade, students at schools randomized</a:t>
            </a:r>
          </a:p>
          <a:p>
            <a:r>
              <a:rPr lang="en-US" sz="1200" b="0" i="0" u="none" strike="noStrike" kern="1200" baseline="0" dirty="0">
                <a:solidFill>
                  <a:schemeClr val="tx1"/>
                </a:solidFill>
                <a:latin typeface="+mn-lt"/>
                <a:ea typeface="+mn-ea"/>
                <a:cs typeface="+mn-cs"/>
              </a:rPr>
              <a:t>to the nutrition condition consumed fewer unhealthy foods and sugar-sweetened beverages,</a:t>
            </a:r>
          </a:p>
          <a:p>
            <a:r>
              <a:rPr lang="en-US" sz="1200" b="0" i="0" u="none" strike="noStrike" kern="1200" baseline="0" dirty="0">
                <a:solidFill>
                  <a:schemeClr val="tx1"/>
                </a:solidFill>
                <a:latin typeface="+mn-lt"/>
                <a:ea typeface="+mn-ea"/>
                <a:cs typeface="+mn-cs"/>
              </a:rPr>
              <a:t>and ate less frequently at fast-food restaurants (all p&lt;0.03).</a:t>
            </a:r>
          </a:p>
          <a:p>
            <a:r>
              <a:rPr lang="en-US" sz="1200" b="0" i="0" u="none" strike="noStrike" kern="1200" baseline="0" dirty="0">
                <a:solidFill>
                  <a:schemeClr val="tx1"/>
                </a:solidFill>
                <a:latin typeface="+mn-lt"/>
                <a:ea typeface="+mn-ea"/>
                <a:cs typeface="+mn-cs"/>
              </a:rPr>
              <a:t>Conclusions: This cluster randomized trial demonstrated effectiveness of providing support for</a:t>
            </a:r>
          </a:p>
          <a:p>
            <a:r>
              <a:rPr lang="en-US" sz="1200" b="0" i="0" u="none" strike="noStrike" kern="1200" baseline="0" dirty="0">
                <a:solidFill>
                  <a:schemeClr val="tx1"/>
                </a:solidFill>
                <a:latin typeface="+mn-lt"/>
                <a:ea typeface="+mn-ea"/>
                <a:cs typeface="+mn-cs"/>
              </a:rPr>
              <a:t>implementation of school-based nutrition policies, but not physical activity policies, to limit BMI</a:t>
            </a:r>
          </a:p>
          <a:p>
            <a:r>
              <a:rPr lang="en-US" sz="1200" b="0" i="0" u="none" strike="noStrike" kern="1200" baseline="0" dirty="0">
                <a:solidFill>
                  <a:schemeClr val="tx1"/>
                </a:solidFill>
                <a:latin typeface="+mn-lt"/>
                <a:ea typeface="+mn-ea"/>
                <a:cs typeface="+mn-cs"/>
              </a:rPr>
              <a:t>increases among middle school students. Results can guide future school interventions.</a:t>
            </a:r>
          </a:p>
          <a:p>
            <a:r>
              <a:rPr lang="en-US" sz="1200" b="0" i="0" u="none" strike="noStrike" kern="1200" baseline="0" dirty="0">
                <a:solidFill>
                  <a:schemeClr val="tx1"/>
                </a:solidFill>
                <a:latin typeface="+mn-lt"/>
                <a:ea typeface="+mn-ea"/>
                <a:cs typeface="+mn-cs"/>
              </a:rPr>
              <a:t>Trial registration: This study is registered at www.clinicaltrials.gov NCT02043626.</a:t>
            </a:r>
          </a:p>
          <a:p>
            <a:r>
              <a:rPr lang="en-US" sz="1200" b="0" i="0" u="none" strike="noStrike" kern="1200" baseline="0" dirty="0">
                <a:solidFill>
                  <a:schemeClr val="tx1"/>
                </a:solidFill>
                <a:latin typeface="+mn-lt"/>
                <a:ea typeface="+mn-ea"/>
                <a:cs typeface="+mn-cs"/>
              </a:rPr>
              <a:t>Am J </a:t>
            </a:r>
            <a:r>
              <a:rPr lang="en-US" sz="1200" b="0" i="0" u="none" strike="noStrike" kern="1200" baseline="0" dirty="0" err="1">
                <a:solidFill>
                  <a:schemeClr val="tx1"/>
                </a:solidFill>
                <a:latin typeface="+mn-lt"/>
                <a:ea typeface="+mn-ea"/>
                <a:cs typeface="+mn-cs"/>
              </a:rPr>
              <a:t>Prev</a:t>
            </a:r>
            <a:r>
              <a:rPr lang="en-US" sz="1200" b="0" i="0" u="none" strike="noStrike" kern="1200" baseline="0" dirty="0">
                <a:solidFill>
                  <a:schemeClr val="tx1"/>
                </a:solidFill>
                <a:latin typeface="+mn-lt"/>
                <a:ea typeface="+mn-ea"/>
                <a:cs typeface="+mn-cs"/>
              </a:rPr>
              <a:t> Med 2019;56(1):e1−e11. </a:t>
            </a:r>
            <a:endParaRPr lang="en-US" dirty="0"/>
          </a:p>
        </p:txBody>
      </p:sp>
      <p:sp>
        <p:nvSpPr>
          <p:cNvPr id="4" name="Slide Number Placeholder 3"/>
          <p:cNvSpPr>
            <a:spLocks noGrp="1"/>
          </p:cNvSpPr>
          <p:nvPr>
            <p:ph type="sldNum" sz="quarter" idx="5"/>
          </p:nvPr>
        </p:nvSpPr>
        <p:spPr/>
        <p:txBody>
          <a:bodyPr/>
          <a:lstStyle/>
          <a:p>
            <a:fld id="{D60BB02D-45A7-6645-BECA-10D4E16FCD74}" type="slidenum">
              <a:rPr lang="en-US" smtClean="0"/>
              <a:pPr/>
              <a:t>38</a:t>
            </a:fld>
            <a:endParaRPr lang="en-US"/>
          </a:p>
        </p:txBody>
      </p:sp>
    </p:spTree>
    <p:extLst>
      <p:ext uri="{BB962C8B-B14F-4D97-AF65-F5344CB8AC3E}">
        <p14:creationId xmlns:p14="http://schemas.microsoft.com/office/powerpoint/2010/main" val="2099684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baseline="0" dirty="0"/>
              <a:t> </a:t>
            </a:r>
          </a:p>
          <a:p>
            <a:endParaRPr lang="en-US" b="1" baseline="0"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12</a:t>
            </a:fld>
            <a:endParaRPr lang="en-US"/>
          </a:p>
        </p:txBody>
      </p:sp>
    </p:spTree>
    <p:extLst>
      <p:ext uri="{BB962C8B-B14F-4D97-AF65-F5344CB8AC3E}">
        <p14:creationId xmlns:p14="http://schemas.microsoft.com/office/powerpoint/2010/main" val="3486663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b="1" baseline="0" dirty="0">
                <a:sym typeface="Wingdings" panose="05000000000000000000" pitchFamily="2" charset="2"/>
              </a:rPr>
              <a:t> </a:t>
            </a:r>
            <a:endParaRPr lang="en-US" b="1" dirty="0"/>
          </a:p>
          <a:p>
            <a:endParaRPr lang="en-US" b="1" baseline="0" dirty="0">
              <a:sym typeface="Wingdings" panose="05000000000000000000" pitchFamily="2" charset="2"/>
            </a:endParaRPr>
          </a:p>
        </p:txBody>
      </p:sp>
      <p:sp>
        <p:nvSpPr>
          <p:cNvPr id="4" name="Slide Number Placeholder 3"/>
          <p:cNvSpPr>
            <a:spLocks noGrp="1"/>
          </p:cNvSpPr>
          <p:nvPr>
            <p:ph type="sldNum" sz="quarter" idx="10"/>
          </p:nvPr>
        </p:nvSpPr>
        <p:spPr/>
        <p:txBody>
          <a:bodyPr/>
          <a:lstStyle/>
          <a:p>
            <a:fld id="{B7449BAF-DA8F-4D19-9824-3ABA5B95921D}" type="slidenum">
              <a:rPr lang="en-US" smtClean="0"/>
              <a:pPr/>
              <a:t>39</a:t>
            </a:fld>
            <a:endParaRPr lang="en-US"/>
          </a:p>
        </p:txBody>
      </p:sp>
    </p:spTree>
    <p:extLst>
      <p:ext uri="{BB962C8B-B14F-4D97-AF65-F5344CB8AC3E}">
        <p14:creationId xmlns:p14="http://schemas.microsoft.com/office/powerpoint/2010/main" val="30953047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904433">
              <a:buClr>
                <a:srgbClr val="5C8CBB"/>
              </a:buClr>
            </a:pPr>
            <a:endParaRPr lang="en-US" sz="1000" kern="0" dirty="0">
              <a:solidFill>
                <a:schemeClr val="tx1">
                  <a:lumMod val="95000"/>
                  <a:lumOff val="5000"/>
                </a:schemeClr>
              </a:solidFill>
            </a:endParaRPr>
          </a:p>
          <a:p>
            <a:pPr defTabSz="904433">
              <a:buClr>
                <a:srgbClr val="5C8CBB"/>
              </a:buClr>
            </a:pPr>
            <a:endParaRPr lang="en-US" sz="1000" kern="0" dirty="0">
              <a:solidFill>
                <a:schemeClr val="tx1">
                  <a:lumMod val="95000"/>
                  <a:lumOff val="5000"/>
                </a:schemeClr>
              </a:solidFill>
            </a:endParaRPr>
          </a:p>
          <a:p>
            <a:pPr defTabSz="904433">
              <a:buClr>
                <a:srgbClr val="5C8CBB"/>
              </a:buClr>
            </a:pPr>
            <a:r>
              <a:rPr lang="en-US" sz="1000" kern="0" dirty="0">
                <a:solidFill>
                  <a:schemeClr val="tx1">
                    <a:lumMod val="95000"/>
                    <a:lumOff val="5000"/>
                  </a:schemeClr>
                </a:solidFill>
              </a:rPr>
              <a:t>Non-blinded: everyone knows who received which interventions</a:t>
            </a:r>
          </a:p>
          <a:p>
            <a:pPr defTabSz="904433">
              <a:buClr>
                <a:srgbClr val="5C8CBB"/>
              </a:buClr>
            </a:pPr>
            <a:r>
              <a:rPr lang="en-US" sz="1000" kern="0" dirty="0">
                <a:solidFill>
                  <a:schemeClr val="tx1">
                    <a:lumMod val="95000"/>
                    <a:lumOff val="5000"/>
                  </a:schemeClr>
                </a:solidFill>
              </a:rPr>
              <a:t>Single-blinded: one category of person is blinded</a:t>
            </a:r>
          </a:p>
          <a:p>
            <a:pPr defTabSz="904433">
              <a:buClr>
                <a:srgbClr val="5C8CBB"/>
              </a:buClr>
            </a:pPr>
            <a:r>
              <a:rPr lang="en-US" sz="1000" kern="0" dirty="0">
                <a:solidFill>
                  <a:schemeClr val="tx1">
                    <a:lumMod val="95000"/>
                    <a:lumOff val="5000"/>
                  </a:schemeClr>
                </a:solidFill>
              </a:rPr>
              <a:t>Double-blinded: both the tester and the subject are blinded</a:t>
            </a:r>
          </a:p>
          <a:p>
            <a:pPr defTabSz="904433">
              <a:buClr>
                <a:srgbClr val="5C8CBB"/>
              </a:buClr>
            </a:pPr>
            <a:r>
              <a:rPr lang="en-US" sz="1000" kern="0" dirty="0">
                <a:solidFill>
                  <a:schemeClr val="tx1">
                    <a:lumMod val="95000"/>
                    <a:lumOff val="5000"/>
                  </a:schemeClr>
                </a:solidFill>
              </a:rPr>
              <a:t>Triple-blinded: everyone is blinded, including the statistical analyst</a:t>
            </a:r>
          </a:p>
          <a:p>
            <a:pPr defTabSz="904433">
              <a:buClr>
                <a:srgbClr val="5C8CBB"/>
              </a:buClr>
            </a:pPr>
            <a:r>
              <a:rPr lang="en-US" sz="1000" kern="0" dirty="0">
                <a:solidFill>
                  <a:schemeClr val="tx1">
                    <a:lumMod val="95000"/>
                    <a:lumOff val="5000"/>
                  </a:schemeClr>
                </a:solidFill>
              </a:rPr>
              <a:t> </a:t>
            </a:r>
            <a:endParaRPr lang="en-US" sz="1000" dirty="0"/>
          </a:p>
          <a:p>
            <a:pPr defTabSz="904433">
              <a:buClr>
                <a:srgbClr val="5C8CBB"/>
              </a:buClr>
            </a:pPr>
            <a:endParaRPr lang="en-US" sz="1000" kern="0" dirty="0">
              <a:solidFill>
                <a:schemeClr val="tx1">
                  <a:lumMod val="95000"/>
                  <a:lumOff val="5000"/>
                </a:schemeClr>
              </a:solidFill>
            </a:endParaRPr>
          </a:p>
          <a:p>
            <a:pPr rtl="0"/>
            <a:r>
              <a:rPr lang="en-US" sz="1000" b="1" kern="0" dirty="0">
                <a:solidFill>
                  <a:schemeClr val="tx1">
                    <a:lumMod val="95000"/>
                    <a:lumOff val="5000"/>
                  </a:schemeClr>
                </a:solidFill>
              </a:rPr>
              <a:t>REF = </a:t>
            </a:r>
            <a:r>
              <a:rPr lang="en-US" sz="1000" b="1" dirty="0"/>
              <a:t>Blinding in randomized trials: hiding who got what Kenneth F Schulz, David A Grimes </a:t>
            </a:r>
            <a:r>
              <a:rPr lang="fr-FR" b="1" dirty="0"/>
              <a:t>Lancet 2002; 359: 696–700 </a:t>
            </a:r>
            <a:r>
              <a:rPr lang="en-US" sz="1000" b="1" kern="0" dirty="0">
                <a:solidFill>
                  <a:schemeClr val="tx1">
                    <a:lumMod val="95000"/>
                    <a:lumOff val="5000"/>
                  </a:schemeClr>
                </a:solidFill>
              </a:rPr>
              <a:t> http://apps.who.int/rhl/LANCET_696-700.pdf  </a:t>
            </a:r>
          </a:p>
          <a:p>
            <a:pPr defTabSz="904433">
              <a:buClr>
                <a:srgbClr val="5C8CBB"/>
              </a:buClr>
            </a:pPr>
            <a:r>
              <a:rPr lang="en-US" sz="1000" kern="0" dirty="0">
                <a:solidFill>
                  <a:schemeClr val="tx1">
                    <a:lumMod val="95000"/>
                    <a:lumOff val="5000"/>
                  </a:schemeClr>
                </a:solidFill>
              </a:rPr>
              <a:t> </a:t>
            </a:r>
            <a:endParaRPr lang="en-US" sz="1000" b="1"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40</a:t>
            </a:fld>
            <a:endParaRPr lang="en-US"/>
          </a:p>
        </p:txBody>
      </p:sp>
    </p:spTree>
    <p:extLst>
      <p:ext uri="{BB962C8B-B14F-4D97-AF65-F5344CB8AC3E}">
        <p14:creationId xmlns:p14="http://schemas.microsoft.com/office/powerpoint/2010/main" val="3567575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a:lnSpc>
                <a:spcPct val="90000"/>
              </a:lnSpc>
            </a:pPr>
            <a:r>
              <a:rPr lang="en-US" sz="1000" dirty="0"/>
              <a:t> </a:t>
            </a:r>
            <a:endParaRPr lang="en-US" sz="1000" b="1" dirty="0"/>
          </a:p>
        </p:txBody>
      </p:sp>
      <p:sp>
        <p:nvSpPr>
          <p:cNvPr id="4" name="Slide Number Placeholder 3"/>
          <p:cNvSpPr>
            <a:spLocks noGrp="1"/>
          </p:cNvSpPr>
          <p:nvPr>
            <p:ph type="sldNum" sz="quarter" idx="10"/>
          </p:nvPr>
        </p:nvSpPr>
        <p:spPr/>
        <p:txBody>
          <a:bodyPr/>
          <a:lstStyle/>
          <a:p>
            <a:fld id="{C5DBD88E-25B6-40C9-8C5E-5C75A24C60F8}" type="slidenum">
              <a:rPr lang="en-US" smtClean="0"/>
              <a:pPr/>
              <a:t>41</a:t>
            </a:fld>
            <a:endParaRPr lang="en-US"/>
          </a:p>
        </p:txBody>
      </p:sp>
    </p:spTree>
    <p:extLst>
      <p:ext uri="{BB962C8B-B14F-4D97-AF65-F5344CB8AC3E}">
        <p14:creationId xmlns:p14="http://schemas.microsoft.com/office/powerpoint/2010/main" val="5396730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000" b="1" dirty="0"/>
              <a:t> </a:t>
            </a:r>
            <a:endParaRPr lang="en-US" sz="1000" dirty="0"/>
          </a:p>
          <a:p>
            <a:r>
              <a:rPr lang="en-US" sz="2800" dirty="0"/>
              <a:t> </a:t>
            </a:r>
            <a:endParaRPr lang="en-US"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42</a:t>
            </a:fld>
            <a:endParaRPr lang="en-US"/>
          </a:p>
        </p:txBody>
      </p:sp>
    </p:spTree>
    <p:extLst>
      <p:ext uri="{BB962C8B-B14F-4D97-AF65-F5344CB8AC3E}">
        <p14:creationId xmlns:p14="http://schemas.microsoft.com/office/powerpoint/2010/main" val="1699738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defTabSz="448650">
              <a:defRPr/>
            </a:pPr>
            <a:r>
              <a:rPr lang="en-US" sz="1000" dirty="0"/>
              <a:t> </a:t>
            </a:r>
          </a:p>
        </p:txBody>
      </p:sp>
      <p:sp>
        <p:nvSpPr>
          <p:cNvPr id="4" name="Slide Number Placeholder 3"/>
          <p:cNvSpPr>
            <a:spLocks noGrp="1"/>
          </p:cNvSpPr>
          <p:nvPr>
            <p:ph type="sldNum" sz="quarter" idx="10"/>
          </p:nvPr>
        </p:nvSpPr>
        <p:spPr/>
        <p:txBody>
          <a:bodyPr/>
          <a:lstStyle/>
          <a:p>
            <a:fld id="{D60BB02D-45A7-6645-BECA-10D4E16FCD74}" type="slidenum">
              <a:rPr lang="en-US" smtClean="0"/>
              <a:pPr/>
              <a:t>43</a:t>
            </a:fld>
            <a:endParaRPr lang="en-US"/>
          </a:p>
        </p:txBody>
      </p:sp>
    </p:spTree>
    <p:extLst>
      <p:ext uri="{BB962C8B-B14F-4D97-AF65-F5344CB8AC3E}">
        <p14:creationId xmlns:p14="http://schemas.microsoft.com/office/powerpoint/2010/main" val="20636594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448650">
              <a:defRPr/>
            </a:pPr>
            <a:r>
              <a:rPr lang="en-US" b="1" dirty="0"/>
              <a:t> </a:t>
            </a:r>
          </a:p>
          <a:p>
            <a:pPr defTabSz="448650">
              <a:defRPr/>
            </a:pPr>
            <a:endParaRPr lang="en-US" b="1"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44</a:t>
            </a:fld>
            <a:endParaRPr lang="en-US"/>
          </a:p>
        </p:txBody>
      </p:sp>
    </p:spTree>
    <p:extLst>
      <p:ext uri="{BB962C8B-B14F-4D97-AF65-F5344CB8AC3E}">
        <p14:creationId xmlns:p14="http://schemas.microsoft.com/office/powerpoint/2010/main" val="42363188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914350" eaLnBrk="0" fontAlgn="base" hangingPunct="0">
              <a:spcBef>
                <a:spcPct val="30000"/>
              </a:spcBef>
              <a:spcAft>
                <a:spcPct val="0"/>
              </a:spcAft>
              <a:defRPr/>
            </a:pPr>
            <a:r>
              <a:rPr lang="en-US" sz="1000" dirty="0"/>
              <a:t> https://www.whi.org/about/SitePages/Observational%20Study.aspx</a:t>
            </a:r>
          </a:p>
          <a:p>
            <a:pPr defTabSz="914350" eaLnBrk="0" fontAlgn="base" hangingPunct="0">
              <a:spcBef>
                <a:spcPct val="30000"/>
              </a:spcBef>
              <a:spcAft>
                <a:spcPct val="0"/>
              </a:spcAft>
              <a:defRPr/>
            </a:pPr>
            <a:r>
              <a:rPr lang="en-US" sz="1000" b="1" dirty="0"/>
              <a:t>“</a:t>
            </a:r>
            <a:r>
              <a:rPr lang="en-US" sz="1000" dirty="0"/>
              <a:t>The Observational Study (OS) component of the WHI complements the Clinical Trial (CT) by assessing new risk indicators and biomarkers for disease in a large prospective cohort of 93,676 postmenopausal women.”</a:t>
            </a:r>
            <a:endParaRPr lang="en-US" sz="1000" b="1"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45</a:t>
            </a:fld>
            <a:endParaRPr lang="en-US"/>
          </a:p>
        </p:txBody>
      </p:sp>
    </p:spTree>
    <p:extLst>
      <p:ext uri="{BB962C8B-B14F-4D97-AF65-F5344CB8AC3E}">
        <p14:creationId xmlns:p14="http://schemas.microsoft.com/office/powerpoint/2010/main" val="1148523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914350" eaLnBrk="0" fontAlgn="base" hangingPunct="0">
              <a:spcBef>
                <a:spcPct val="30000"/>
              </a:spcBef>
              <a:spcAft>
                <a:spcPct val="0"/>
              </a:spcAft>
              <a:defRPr/>
            </a:pPr>
            <a:r>
              <a:rPr lang="en-US" sz="1000" dirty="0"/>
              <a:t> http://www.framinghamheartstudy.org/</a:t>
            </a:r>
          </a:p>
          <a:p>
            <a:pPr defTabSz="914350" eaLnBrk="0" fontAlgn="base" hangingPunct="0">
              <a:spcBef>
                <a:spcPct val="30000"/>
              </a:spcBef>
              <a:spcAft>
                <a:spcPct val="0"/>
              </a:spcAft>
              <a:defRPr/>
            </a:pPr>
            <a:endParaRPr lang="en-US" sz="1000" b="1"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46</a:t>
            </a:fld>
            <a:endParaRPr lang="en-US"/>
          </a:p>
        </p:txBody>
      </p:sp>
    </p:spTree>
    <p:extLst>
      <p:ext uri="{BB962C8B-B14F-4D97-AF65-F5344CB8AC3E}">
        <p14:creationId xmlns:p14="http://schemas.microsoft.com/office/powerpoint/2010/main" val="30551535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a:hlinkClick r:id="rId3"/>
              </a:rPr>
              <a:t>Agricultural Health Study (AHS)</a:t>
            </a:r>
            <a:r>
              <a:rPr lang="en-US" dirty="0"/>
              <a:t>  is a prospective study of licensed pesticide applicators from North Carolina and Iowa recruited in 1993-1997 at the time of license renewal. </a:t>
            </a:r>
          </a:p>
          <a:p>
            <a:endParaRPr lang="en-US" dirty="0"/>
          </a:p>
          <a:p>
            <a:r>
              <a:rPr lang="en-US" dirty="0"/>
              <a:t>The cohort includes 4,916 commercial applicators from Iowa and 52,395 private applicators, mostly farmers, from both states.</a:t>
            </a:r>
          </a:p>
          <a:p>
            <a:endParaRPr lang="en-US" dirty="0"/>
          </a:p>
          <a:p>
            <a:r>
              <a:rPr lang="en-US" dirty="0"/>
              <a:t>https://aghealth.nih.gov/</a:t>
            </a:r>
          </a:p>
          <a:p>
            <a:endParaRPr lang="en-US" dirty="0"/>
          </a:p>
        </p:txBody>
      </p:sp>
      <p:sp>
        <p:nvSpPr>
          <p:cNvPr id="4" name="Slide Number Placeholder 3"/>
          <p:cNvSpPr>
            <a:spLocks noGrp="1"/>
          </p:cNvSpPr>
          <p:nvPr>
            <p:ph type="sldNum" sz="quarter" idx="10"/>
          </p:nvPr>
        </p:nvSpPr>
        <p:spPr/>
        <p:txBody>
          <a:bodyPr/>
          <a:lstStyle/>
          <a:p>
            <a:fld id="{D60BB02D-45A7-6645-BECA-10D4E16FCD74}" type="slidenum">
              <a:rPr lang="en-US" smtClean="0"/>
              <a:pPr/>
              <a:t>47</a:t>
            </a:fld>
            <a:endParaRPr lang="en-US"/>
          </a:p>
        </p:txBody>
      </p:sp>
    </p:spTree>
    <p:extLst>
      <p:ext uri="{BB962C8B-B14F-4D97-AF65-F5344CB8AC3E}">
        <p14:creationId xmlns:p14="http://schemas.microsoft.com/office/powerpoint/2010/main" val="37973685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000" dirty="0"/>
              <a:t> </a:t>
            </a:r>
          </a:p>
        </p:txBody>
      </p:sp>
      <p:sp>
        <p:nvSpPr>
          <p:cNvPr id="4" name="Slide Number Placeholder 3"/>
          <p:cNvSpPr>
            <a:spLocks noGrp="1"/>
          </p:cNvSpPr>
          <p:nvPr>
            <p:ph type="sldNum" sz="quarter" idx="10"/>
          </p:nvPr>
        </p:nvSpPr>
        <p:spPr/>
        <p:txBody>
          <a:bodyPr/>
          <a:lstStyle/>
          <a:p>
            <a:fld id="{B7449BAF-DA8F-4D19-9824-3ABA5B95921D}" type="slidenum">
              <a:rPr lang="en-US" smtClean="0"/>
              <a:pPr/>
              <a:t>48</a:t>
            </a:fld>
            <a:endParaRPr lang="en-US"/>
          </a:p>
        </p:txBody>
      </p:sp>
    </p:spTree>
    <p:extLst>
      <p:ext uri="{BB962C8B-B14F-4D97-AF65-F5344CB8AC3E}">
        <p14:creationId xmlns:p14="http://schemas.microsoft.com/office/powerpoint/2010/main" val="351801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baseline="0" dirty="0"/>
              <a:t> </a:t>
            </a:r>
          </a:p>
          <a:p>
            <a:endParaRPr lang="en-US" b="1" baseline="0"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13</a:t>
            </a:fld>
            <a:endParaRPr lang="en-US"/>
          </a:p>
        </p:txBody>
      </p:sp>
    </p:spTree>
    <p:extLst>
      <p:ext uri="{BB962C8B-B14F-4D97-AF65-F5344CB8AC3E}">
        <p14:creationId xmlns:p14="http://schemas.microsoft.com/office/powerpoint/2010/main" val="20082080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914350" eaLnBrk="0" fontAlgn="base" hangingPunct="0">
              <a:spcBef>
                <a:spcPct val="30000"/>
              </a:spcBef>
              <a:spcAft>
                <a:spcPct val="0"/>
              </a:spcAft>
              <a:defRPr/>
            </a:pPr>
            <a:r>
              <a:rPr lang="en-US" sz="1000" dirty="0"/>
              <a:t> </a:t>
            </a:r>
          </a:p>
          <a:p>
            <a:pPr defTabSz="914350" eaLnBrk="0" fontAlgn="base" hangingPunct="0">
              <a:spcBef>
                <a:spcPct val="30000"/>
              </a:spcBef>
              <a:spcAft>
                <a:spcPct val="0"/>
              </a:spcAft>
              <a:defRPr/>
            </a:pPr>
            <a:endParaRPr lang="en-US" sz="1000"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B7BDA38-A3DD-4E52-890B-C9EDBE52539C}" type="slidenum">
              <a:rPr lang="en-US" smtClean="0"/>
              <a:pPr/>
              <a:t>49</a:t>
            </a:fld>
            <a:endParaRPr lang="en-US" dirty="0"/>
          </a:p>
        </p:txBody>
      </p:sp>
    </p:spTree>
    <p:extLst>
      <p:ext uri="{BB962C8B-B14F-4D97-AF65-F5344CB8AC3E}">
        <p14:creationId xmlns:p14="http://schemas.microsoft.com/office/powerpoint/2010/main" val="6988049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marL="0" lvl="1" defTabSz="914350" eaLnBrk="0" fontAlgn="base" hangingPunct="0">
              <a:spcBef>
                <a:spcPct val="30000"/>
              </a:spcBef>
              <a:spcAft>
                <a:spcPct val="0"/>
              </a:spcAft>
              <a:defRPr/>
            </a:pPr>
            <a:r>
              <a:rPr lang="en-US" sz="1000" dirty="0"/>
              <a:t> </a:t>
            </a: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B7BDA38-A3DD-4E52-890B-C9EDBE52539C}" type="slidenum">
              <a:rPr lang="en-US" smtClean="0"/>
              <a:pPr/>
              <a:t>50</a:t>
            </a:fld>
            <a:endParaRPr lang="en-US" dirty="0"/>
          </a:p>
        </p:txBody>
      </p:sp>
    </p:spTree>
    <p:extLst>
      <p:ext uri="{BB962C8B-B14F-4D97-AF65-F5344CB8AC3E}">
        <p14:creationId xmlns:p14="http://schemas.microsoft.com/office/powerpoint/2010/main" val="11818449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a:t> </a:t>
            </a: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B7BDA38-A3DD-4E52-890B-C9EDBE52539C}" type="slidenum">
              <a:rPr lang="en-US" smtClean="0"/>
              <a:pPr/>
              <a:t>51</a:t>
            </a:fld>
            <a:endParaRPr lang="en-US" dirty="0"/>
          </a:p>
        </p:txBody>
      </p:sp>
    </p:spTree>
    <p:extLst>
      <p:ext uri="{BB962C8B-B14F-4D97-AF65-F5344CB8AC3E}">
        <p14:creationId xmlns:p14="http://schemas.microsoft.com/office/powerpoint/2010/main" val="8244575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a:t> </a:t>
            </a: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B7BDA38-A3DD-4E52-890B-C9EDBE52539C}" type="slidenum">
              <a:rPr lang="en-US" smtClean="0"/>
              <a:pPr/>
              <a:t>52</a:t>
            </a:fld>
            <a:endParaRPr lang="en-US" dirty="0"/>
          </a:p>
        </p:txBody>
      </p:sp>
    </p:spTree>
    <p:extLst>
      <p:ext uri="{BB962C8B-B14F-4D97-AF65-F5344CB8AC3E}">
        <p14:creationId xmlns:p14="http://schemas.microsoft.com/office/powerpoint/2010/main" val="5625372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a:t> </a:t>
            </a: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B7BDA38-A3DD-4E52-890B-C9EDBE52539C}" type="slidenum">
              <a:rPr lang="en-US" smtClean="0"/>
              <a:pPr/>
              <a:t>53</a:t>
            </a:fld>
            <a:endParaRPr lang="en-US" dirty="0"/>
          </a:p>
        </p:txBody>
      </p:sp>
    </p:spTree>
    <p:extLst>
      <p:ext uri="{BB962C8B-B14F-4D97-AF65-F5344CB8AC3E}">
        <p14:creationId xmlns:p14="http://schemas.microsoft.com/office/powerpoint/2010/main" val="2303470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dirty="0"/>
              <a:t> </a:t>
            </a:r>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B7BDA38-A3DD-4E52-890B-C9EDBE52539C}" type="slidenum">
              <a:rPr lang="en-US" smtClean="0"/>
              <a:pPr/>
              <a:t>54</a:t>
            </a:fld>
            <a:endParaRPr lang="en-US" dirty="0"/>
          </a:p>
        </p:txBody>
      </p:sp>
    </p:spTree>
    <p:extLst>
      <p:ext uri="{BB962C8B-B14F-4D97-AF65-F5344CB8AC3E}">
        <p14:creationId xmlns:p14="http://schemas.microsoft.com/office/powerpoint/2010/main" val="175452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marL="0" lvl="1" defTabSz="914350" eaLnBrk="0" fontAlgn="base" hangingPunct="0">
              <a:spcBef>
                <a:spcPct val="30000"/>
              </a:spcBef>
              <a:spcAft>
                <a:spcPct val="0"/>
              </a:spcAft>
              <a:defRPr/>
            </a:pPr>
            <a:r>
              <a:rPr lang="en-US" b="0" baseline="0" dirty="0">
                <a:sym typeface="Wingdings" pitchFamily="2" charset="2"/>
              </a:rPr>
              <a:t> </a:t>
            </a:r>
            <a:endParaRPr lang="en-US" dirty="0"/>
          </a:p>
          <a:p>
            <a:pPr marL="0" lvl="1" defTabSz="914350" eaLnBrk="0" fontAlgn="base" hangingPunct="0">
              <a:spcBef>
                <a:spcPct val="30000"/>
              </a:spcBef>
              <a:spcAft>
                <a:spcPct val="0"/>
              </a:spcAft>
              <a:defRPr/>
            </a:pPr>
            <a:endParaRPr lang="en-US" b="0" baseline="0" dirty="0">
              <a:sym typeface="Wingdings" pitchFamily="2" charset="2"/>
            </a:endParaRPr>
          </a:p>
        </p:txBody>
      </p:sp>
      <p:sp>
        <p:nvSpPr>
          <p:cNvPr id="4" name="Slide Number Placeholder 3"/>
          <p:cNvSpPr>
            <a:spLocks noGrp="1"/>
          </p:cNvSpPr>
          <p:nvPr>
            <p:ph type="sldNum" sz="quarter" idx="10"/>
          </p:nvPr>
        </p:nvSpPr>
        <p:spPr/>
        <p:txBody>
          <a:bodyPr/>
          <a:lstStyle/>
          <a:p>
            <a:fld id="{B7449BAF-DA8F-4D19-9824-3ABA5B95921D}" type="slidenum">
              <a:rPr lang="en-US" smtClean="0"/>
              <a:pPr/>
              <a:t>55</a:t>
            </a:fld>
            <a:endParaRPr lang="en-US"/>
          </a:p>
        </p:txBody>
      </p:sp>
    </p:spTree>
    <p:extLst>
      <p:ext uri="{BB962C8B-B14F-4D97-AF65-F5344CB8AC3E}">
        <p14:creationId xmlns:p14="http://schemas.microsoft.com/office/powerpoint/2010/main" val="16004150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914350" eaLnBrk="0" fontAlgn="base" hangingPunct="0">
              <a:spcBef>
                <a:spcPct val="30000"/>
              </a:spcBef>
              <a:spcAft>
                <a:spcPct val="0"/>
              </a:spcAft>
              <a:defRPr/>
            </a:pPr>
            <a:r>
              <a:rPr lang="en-US" dirty="0"/>
              <a:t> </a:t>
            </a:r>
          </a:p>
          <a:p>
            <a:endParaRPr lang="en-US" dirty="0"/>
          </a:p>
          <a:p>
            <a:r>
              <a:rPr lang="en-US" dirty="0"/>
              <a:t> </a:t>
            </a:r>
          </a:p>
        </p:txBody>
      </p:sp>
      <p:sp>
        <p:nvSpPr>
          <p:cNvPr id="4" name="Slide Number Placeholder 3"/>
          <p:cNvSpPr>
            <a:spLocks noGrp="1"/>
          </p:cNvSpPr>
          <p:nvPr>
            <p:ph type="sldNum" sz="quarter" idx="10"/>
          </p:nvPr>
        </p:nvSpPr>
        <p:spPr/>
        <p:txBody>
          <a:bodyPr/>
          <a:lstStyle/>
          <a:p>
            <a:fld id="{B7449BAF-DA8F-4D19-9824-3ABA5B95921D}" type="slidenum">
              <a:rPr lang="en-US" smtClean="0"/>
              <a:pPr/>
              <a:t>56</a:t>
            </a:fld>
            <a:endParaRPr lang="en-US"/>
          </a:p>
        </p:txBody>
      </p:sp>
    </p:spTree>
    <p:extLst>
      <p:ext uri="{BB962C8B-B14F-4D97-AF65-F5344CB8AC3E}">
        <p14:creationId xmlns:p14="http://schemas.microsoft.com/office/powerpoint/2010/main" val="22162479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From Casey et al 2016, https://www.ncbi.nlm.nih.gov/pmc/articles/PMC4738074/</a:t>
            </a:r>
          </a:p>
          <a:p>
            <a:endParaRPr lang="en-US" dirty="0"/>
          </a:p>
          <a:p>
            <a:r>
              <a:rPr lang="en-US" dirty="0"/>
              <a:t>Figure 2. The Marcellus shale extent, the location of spudded and producing wells as of December 2012, the location of the two </a:t>
            </a:r>
            <a:r>
              <a:rPr lang="en-US" dirty="0" err="1"/>
              <a:t>Geisinger</a:t>
            </a:r>
            <a:r>
              <a:rPr lang="en-US" dirty="0"/>
              <a:t> Health System hospitals and the primary and surrounding </a:t>
            </a:r>
            <a:r>
              <a:rPr lang="en-US" dirty="0" err="1"/>
              <a:t>Geisinger</a:t>
            </a:r>
            <a:r>
              <a:rPr lang="en-US" dirty="0"/>
              <a:t> counties. Annotation indicates the number of neonates born to mothers residing in each county. GMC = </a:t>
            </a:r>
            <a:r>
              <a:rPr lang="en-US" dirty="0" err="1"/>
              <a:t>Geisinger</a:t>
            </a:r>
            <a:r>
              <a:rPr lang="en-US" dirty="0"/>
              <a:t> Medical Center. GWV = </a:t>
            </a:r>
            <a:r>
              <a:rPr lang="en-US" dirty="0" err="1"/>
              <a:t>Geisinger</a:t>
            </a:r>
            <a:r>
              <a:rPr lang="en-US" dirty="0"/>
              <a:t> Wyoming Valley.</a:t>
            </a:r>
          </a:p>
          <a:p>
            <a:endParaRPr lang="en-US" dirty="0"/>
          </a:p>
          <a:p>
            <a:r>
              <a:rPr lang="en-US" b="1" dirty="0"/>
              <a:t>Abstract</a:t>
            </a:r>
          </a:p>
          <a:p>
            <a:r>
              <a:rPr lang="en-US" b="1" dirty="0"/>
              <a:t>Background</a:t>
            </a:r>
          </a:p>
          <a:p>
            <a:r>
              <a:rPr lang="en-US" dirty="0"/>
              <a:t>Unconventional natural gas development has expanded rapidly. In Pennsylvania the number of producing wells increased from zero in 2005 to 3689 in 2013. To our knowledge, no prior publications have focused on unconventional natural gas development and birth outcomes.</a:t>
            </a:r>
          </a:p>
          <a:p>
            <a:r>
              <a:rPr lang="en-US" b="1" dirty="0"/>
              <a:t>Methods</a:t>
            </a:r>
          </a:p>
          <a:p>
            <a:r>
              <a:rPr lang="en-US" dirty="0"/>
              <a:t>We performed a retrospective cohort study using electronic health record data on 9384 mothers linked to 10946 neonates in the </a:t>
            </a:r>
            <a:r>
              <a:rPr lang="en-US" dirty="0" err="1"/>
              <a:t>Geisinger</a:t>
            </a:r>
            <a:r>
              <a:rPr lang="en-US" dirty="0"/>
              <a:t> Health System from January 2009-January 2013. We estimated cumulative exposure to unconventional natural gas development activity with an inverse-distance squared model that incorporated distance to the mother’s home; dates and durations of well pad development, drilling, and hydraulic fracturing; and production volume during the pregnancy. We used multilevel linear and logistic regression models to examine associations between activity index quartile and term birth weight, preterm birth, low 5 minute Apgar score and small size for gestational age, while controlling for potential confounding variables.</a:t>
            </a:r>
          </a:p>
          <a:p>
            <a:r>
              <a:rPr lang="en-US" b="1" dirty="0"/>
              <a:t>Results</a:t>
            </a:r>
          </a:p>
          <a:p>
            <a:r>
              <a:rPr lang="en-US" dirty="0"/>
              <a:t>In adjusted models, there was an association between unconventional natural gas development activity and preterm birth that increased across quartiles, with a fourth quartile odds ratio of 1.4 (95% CI: 1.0-1.9). There were no associations of activity with Apgar score, small for gestational age, or term birth weight (after adjustment for year). In a </a:t>
            </a:r>
            <a:r>
              <a:rPr lang="en-US" i="1" dirty="0"/>
              <a:t>post-hoc</a:t>
            </a:r>
            <a:r>
              <a:rPr lang="en-US" dirty="0"/>
              <a:t> analysis, there was an association with physician-recorded high-risk pregnancy identified from the problem list (fourth vs. first quartile, 1.3 [95% CI: 1.1-1.7]).</a:t>
            </a:r>
          </a:p>
          <a:p>
            <a:r>
              <a:rPr lang="en-US" b="1" dirty="0"/>
              <a:t>Conclusion</a:t>
            </a:r>
          </a:p>
          <a:p>
            <a:r>
              <a:rPr lang="en-US" dirty="0"/>
              <a:t>Prenatal residential exposure to unconventional natural gas development activity was associated with two pregnancy outcomes, adding to evidence that unconventional natural gas development may impact health.</a:t>
            </a:r>
          </a:p>
          <a:p>
            <a:endParaRPr lang="en-US" dirty="0"/>
          </a:p>
        </p:txBody>
      </p:sp>
      <p:sp>
        <p:nvSpPr>
          <p:cNvPr id="4" name="Slide Number Placeholder 3"/>
          <p:cNvSpPr>
            <a:spLocks noGrp="1"/>
          </p:cNvSpPr>
          <p:nvPr>
            <p:ph type="sldNum" sz="quarter" idx="10"/>
          </p:nvPr>
        </p:nvSpPr>
        <p:spPr/>
        <p:txBody>
          <a:bodyPr/>
          <a:lstStyle/>
          <a:p>
            <a:fld id="{D60BB02D-45A7-6645-BECA-10D4E16FCD74}" type="slidenum">
              <a:rPr lang="en-US" smtClean="0"/>
              <a:pPr/>
              <a:t>57</a:t>
            </a:fld>
            <a:endParaRPr lang="en-US"/>
          </a:p>
        </p:txBody>
      </p:sp>
    </p:spTree>
    <p:extLst>
      <p:ext uri="{BB962C8B-B14F-4D97-AF65-F5344CB8AC3E}">
        <p14:creationId xmlns:p14="http://schemas.microsoft.com/office/powerpoint/2010/main" val="185436135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3884463" y="8684636"/>
            <a:ext cx="2972004" cy="457819"/>
          </a:xfrm>
          <a:prstGeom prst="rect">
            <a:avLst/>
          </a:prstGeom>
          <a:ln/>
        </p:spPr>
        <p:txBody>
          <a:bodyPr lIns="88756" tIns="44377" rIns="88756" bIns="44377"/>
          <a:lstStyle/>
          <a:p>
            <a:fld id="{E6839814-6C73-490F-B861-4598FF2AD3BC}" type="slidenum">
              <a:rPr lang="en-US"/>
              <a:pPr/>
              <a:t>59</a:t>
            </a:fld>
            <a:endParaRPr lang="en-US"/>
          </a:p>
        </p:txBody>
      </p:sp>
      <p:sp>
        <p:nvSpPr>
          <p:cNvPr id="60418" name="Rectangle 1026"/>
          <p:cNvSpPr>
            <a:spLocks noGrp="1" noRot="1" noChangeAspect="1" noChangeArrowheads="1" noTextEdit="1"/>
          </p:cNvSpPr>
          <p:nvPr>
            <p:ph type="sldImg"/>
          </p:nvPr>
        </p:nvSpPr>
        <p:spPr>
          <a:xfrm>
            <a:off x="1152525" y="692150"/>
            <a:ext cx="4552950" cy="3416300"/>
          </a:xfrm>
          <a:ln/>
        </p:spPr>
      </p:sp>
      <p:sp>
        <p:nvSpPr>
          <p:cNvPr id="60419" name="Rectangle 1027"/>
          <p:cNvSpPr>
            <a:spLocks noGrp="1" noChangeArrowheads="1"/>
          </p:cNvSpPr>
          <p:nvPr>
            <p:ph type="body" idx="1"/>
          </p:nvPr>
        </p:nvSpPr>
        <p:spPr/>
        <p:txBody>
          <a:bodyPr>
            <a:normAutofit/>
          </a:bodyPr>
          <a:lstStyle/>
          <a:p>
            <a:endParaRPr lang="en-US" dirty="0"/>
          </a:p>
          <a:p>
            <a:r>
              <a:rPr lang="en-US" dirty="0"/>
              <a:t> </a:t>
            </a:r>
          </a:p>
        </p:txBody>
      </p:sp>
    </p:spTree>
    <p:extLst>
      <p:ext uri="{BB962C8B-B14F-4D97-AF65-F5344CB8AC3E}">
        <p14:creationId xmlns:p14="http://schemas.microsoft.com/office/powerpoint/2010/main" val="33117887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0BB02D-45A7-6645-BECA-10D4E16FCD74}" type="slidenum">
              <a:rPr lang="en-US" smtClean="0"/>
              <a:pPr/>
              <a:t>16</a:t>
            </a:fld>
            <a:endParaRPr lang="en-US" dirty="0"/>
          </a:p>
        </p:txBody>
      </p:sp>
    </p:spTree>
    <p:extLst>
      <p:ext uri="{BB962C8B-B14F-4D97-AF65-F5344CB8AC3E}">
        <p14:creationId xmlns:p14="http://schemas.microsoft.com/office/powerpoint/2010/main" val="229582124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dirty="0"/>
              <a:t>Note that Risk Ratios</a:t>
            </a:r>
            <a:r>
              <a:rPr lang="en-US" baseline="0" dirty="0"/>
              <a:t> (RR) are a very helpful and common measure of association. The benefit of cohort studies is that you can DIRECTLY estimate Risk Ratios, because you have all the necessary data. Other study designs, such as case control studies, can INDIRECTLY estimate Risk Ratios (RR).</a:t>
            </a:r>
            <a:endParaRPr lang="en-US" dirty="0"/>
          </a:p>
        </p:txBody>
      </p:sp>
      <p:sp>
        <p:nvSpPr>
          <p:cNvPr id="4" name="Slide Number Placeholder 3"/>
          <p:cNvSpPr>
            <a:spLocks noGrp="1"/>
          </p:cNvSpPr>
          <p:nvPr>
            <p:ph type="sldNum" sz="quarter" idx="10"/>
          </p:nvPr>
        </p:nvSpPr>
        <p:spPr>
          <a:xfrm>
            <a:off x="3884463" y="8684635"/>
            <a:ext cx="2972004" cy="457819"/>
          </a:xfrm>
          <a:prstGeom prst="rect">
            <a:avLst/>
          </a:prstGeom>
        </p:spPr>
        <p:txBody>
          <a:bodyPr lIns="88761" tIns="44380" rIns="88761" bIns="44380"/>
          <a:lstStyle/>
          <a:p>
            <a:fld id="{5B7BDA38-A3DD-4E52-890B-C9EDBE52539C}" type="slidenum">
              <a:rPr lang="en-US" smtClean="0"/>
              <a:pPr/>
              <a:t>60</a:t>
            </a:fld>
            <a:endParaRPr lang="en-US"/>
          </a:p>
        </p:txBody>
      </p:sp>
    </p:spTree>
    <p:extLst>
      <p:ext uri="{BB962C8B-B14F-4D97-AF65-F5344CB8AC3E}">
        <p14:creationId xmlns:p14="http://schemas.microsoft.com/office/powerpoint/2010/main" val="33385804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a:t> </a:t>
            </a:r>
          </a:p>
        </p:txBody>
      </p:sp>
      <p:sp>
        <p:nvSpPr>
          <p:cNvPr id="4" name="Slide Number Placeholder 3"/>
          <p:cNvSpPr>
            <a:spLocks noGrp="1"/>
          </p:cNvSpPr>
          <p:nvPr>
            <p:ph type="sldNum" sz="quarter" idx="10"/>
          </p:nvPr>
        </p:nvSpPr>
        <p:spPr/>
        <p:txBody>
          <a:bodyPr/>
          <a:lstStyle/>
          <a:p>
            <a:fld id="{B7449BAF-DA8F-4D19-9824-3ABA5B95921D}" type="slidenum">
              <a:rPr lang="en-US" smtClean="0"/>
              <a:pPr/>
              <a:t>61</a:t>
            </a:fld>
            <a:endParaRPr lang="en-US"/>
          </a:p>
        </p:txBody>
      </p:sp>
    </p:spTree>
    <p:extLst>
      <p:ext uri="{BB962C8B-B14F-4D97-AF65-F5344CB8AC3E}">
        <p14:creationId xmlns:p14="http://schemas.microsoft.com/office/powerpoint/2010/main" val="94812332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dirty="0"/>
              <a:t> </a:t>
            </a:r>
          </a:p>
        </p:txBody>
      </p:sp>
    </p:spTree>
    <p:extLst>
      <p:ext uri="{BB962C8B-B14F-4D97-AF65-F5344CB8AC3E}">
        <p14:creationId xmlns:p14="http://schemas.microsoft.com/office/powerpoint/2010/main" val="26029879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dirty="0"/>
              <a:t> </a:t>
            </a:r>
          </a:p>
        </p:txBody>
      </p:sp>
    </p:spTree>
    <p:extLst>
      <p:ext uri="{BB962C8B-B14F-4D97-AF65-F5344CB8AC3E}">
        <p14:creationId xmlns:p14="http://schemas.microsoft.com/office/powerpoint/2010/main" val="26111652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dirty="0"/>
              <a:t> </a:t>
            </a:r>
          </a:p>
        </p:txBody>
      </p:sp>
    </p:spTree>
    <p:extLst>
      <p:ext uri="{BB962C8B-B14F-4D97-AF65-F5344CB8AC3E}">
        <p14:creationId xmlns:p14="http://schemas.microsoft.com/office/powerpoint/2010/main" val="30352718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269889588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0BB02D-45A7-6645-BECA-10D4E16FCD74}" type="slidenum">
              <a:rPr lang="en-US" smtClean="0"/>
              <a:pPr/>
              <a:t>66</a:t>
            </a:fld>
            <a:endParaRPr lang="en-US"/>
          </a:p>
        </p:txBody>
      </p:sp>
    </p:spTree>
    <p:extLst>
      <p:ext uri="{BB962C8B-B14F-4D97-AF65-F5344CB8AC3E}">
        <p14:creationId xmlns:p14="http://schemas.microsoft.com/office/powerpoint/2010/main" val="16442666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0BB02D-45A7-6645-BECA-10D4E16FCD74}" type="slidenum">
              <a:rPr lang="en-US" smtClean="0"/>
              <a:pPr/>
              <a:t>67</a:t>
            </a:fld>
            <a:endParaRPr lang="en-US"/>
          </a:p>
        </p:txBody>
      </p:sp>
    </p:spTree>
    <p:extLst>
      <p:ext uri="{BB962C8B-B14F-4D97-AF65-F5344CB8AC3E}">
        <p14:creationId xmlns:p14="http://schemas.microsoft.com/office/powerpoint/2010/main" val="4298698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0BB02D-45A7-6645-BECA-10D4E16FCD74}" type="slidenum">
              <a:rPr lang="en-US" smtClean="0"/>
              <a:pPr/>
              <a:t>68</a:t>
            </a:fld>
            <a:endParaRPr lang="en-US"/>
          </a:p>
        </p:txBody>
      </p:sp>
    </p:spTree>
    <p:extLst>
      <p:ext uri="{BB962C8B-B14F-4D97-AF65-F5344CB8AC3E}">
        <p14:creationId xmlns:p14="http://schemas.microsoft.com/office/powerpoint/2010/main" val="19995333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 </a:t>
            </a:r>
          </a:p>
        </p:txBody>
      </p:sp>
      <p:sp>
        <p:nvSpPr>
          <p:cNvPr id="4" name="Slide Number Placeholder 3"/>
          <p:cNvSpPr>
            <a:spLocks noGrp="1"/>
          </p:cNvSpPr>
          <p:nvPr>
            <p:ph type="sldNum" sz="quarter" idx="10"/>
          </p:nvPr>
        </p:nvSpPr>
        <p:spPr/>
        <p:txBody>
          <a:bodyPr/>
          <a:lstStyle/>
          <a:p>
            <a:fld id="{D60BB02D-45A7-6645-BECA-10D4E16FCD74}" type="slidenum">
              <a:rPr lang="en-US" smtClean="0"/>
              <a:pPr/>
              <a:t>18</a:t>
            </a:fld>
            <a:endParaRPr lang="en-US" dirty="0"/>
          </a:p>
        </p:txBody>
      </p:sp>
    </p:spTree>
    <p:extLst>
      <p:ext uri="{BB962C8B-B14F-4D97-AF65-F5344CB8AC3E}">
        <p14:creationId xmlns:p14="http://schemas.microsoft.com/office/powerpoint/2010/main" val="1217684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 </a:t>
            </a:r>
          </a:p>
        </p:txBody>
      </p:sp>
      <p:sp>
        <p:nvSpPr>
          <p:cNvPr id="4" name="Slide Number Placeholder 3"/>
          <p:cNvSpPr>
            <a:spLocks noGrp="1"/>
          </p:cNvSpPr>
          <p:nvPr>
            <p:ph type="sldNum" sz="quarter" idx="10"/>
          </p:nvPr>
        </p:nvSpPr>
        <p:spPr/>
        <p:txBody>
          <a:bodyPr/>
          <a:lstStyle/>
          <a:p>
            <a:fld id="{D60BB02D-45A7-6645-BECA-10D4E16FCD74}" type="slidenum">
              <a:rPr lang="en-US" smtClean="0"/>
              <a:pPr/>
              <a:t>19</a:t>
            </a:fld>
            <a:endParaRPr lang="en-US" dirty="0"/>
          </a:p>
        </p:txBody>
      </p:sp>
    </p:spTree>
    <p:extLst>
      <p:ext uri="{BB962C8B-B14F-4D97-AF65-F5344CB8AC3E}">
        <p14:creationId xmlns:p14="http://schemas.microsoft.com/office/powerpoint/2010/main" val="35309030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448650">
              <a:defRPr/>
            </a:pPr>
            <a:r>
              <a:rPr lang="en-US" dirty="0"/>
              <a:t> </a:t>
            </a:r>
          </a:p>
          <a:p>
            <a:endParaRPr lang="en-US" sz="1000" b="1" dirty="0"/>
          </a:p>
          <a:p>
            <a:endParaRPr lang="en-US"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23</a:t>
            </a:fld>
            <a:endParaRPr lang="en-US"/>
          </a:p>
        </p:txBody>
      </p:sp>
    </p:spTree>
    <p:extLst>
      <p:ext uri="{BB962C8B-B14F-4D97-AF65-F5344CB8AC3E}">
        <p14:creationId xmlns:p14="http://schemas.microsoft.com/office/powerpoint/2010/main" val="10051758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000" b="1" dirty="0"/>
              <a:t> </a:t>
            </a:r>
            <a:endParaRPr lang="en-US" sz="1000" dirty="0"/>
          </a:p>
          <a:p>
            <a:r>
              <a:rPr lang="en-US" sz="2800" dirty="0"/>
              <a:t> </a:t>
            </a:r>
            <a:endParaRPr lang="en-US" dirty="0"/>
          </a:p>
        </p:txBody>
      </p:sp>
      <p:sp>
        <p:nvSpPr>
          <p:cNvPr id="4" name="Slide Number Placeholder 3"/>
          <p:cNvSpPr>
            <a:spLocks noGrp="1"/>
          </p:cNvSpPr>
          <p:nvPr>
            <p:ph type="sldNum" sz="quarter" idx="10"/>
          </p:nvPr>
        </p:nvSpPr>
        <p:spPr/>
        <p:txBody>
          <a:bodyPr/>
          <a:lstStyle/>
          <a:p>
            <a:fld id="{B7449BAF-DA8F-4D19-9824-3ABA5B95921D}" type="slidenum">
              <a:rPr lang="en-US" smtClean="0"/>
              <a:pPr/>
              <a:t>24</a:t>
            </a:fld>
            <a:endParaRPr lang="en-US"/>
          </a:p>
        </p:txBody>
      </p:sp>
    </p:spTree>
    <p:extLst>
      <p:ext uri="{BB962C8B-B14F-4D97-AF65-F5344CB8AC3E}">
        <p14:creationId xmlns:p14="http://schemas.microsoft.com/office/powerpoint/2010/main" val="539368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pPr defTabSz="448650">
              <a:defRPr/>
            </a:pPr>
            <a:r>
              <a:rPr lang="en-US" b="1" dirty="0">
                <a:latin typeface="Franklin Gothic Book" pitchFamily="34" charset="0"/>
              </a:rPr>
              <a:t>  </a:t>
            </a:r>
          </a:p>
        </p:txBody>
      </p:sp>
      <p:sp>
        <p:nvSpPr>
          <p:cNvPr id="4" name="Slide Number Placeholder 3"/>
          <p:cNvSpPr>
            <a:spLocks noGrp="1"/>
          </p:cNvSpPr>
          <p:nvPr>
            <p:ph type="sldNum" sz="quarter" idx="10"/>
          </p:nvPr>
        </p:nvSpPr>
        <p:spPr/>
        <p:txBody>
          <a:bodyPr/>
          <a:lstStyle/>
          <a:p>
            <a:fld id="{B7449BAF-DA8F-4D19-9824-3ABA5B95921D}" type="slidenum">
              <a:rPr lang="en-US" smtClean="0"/>
              <a:pPr/>
              <a:t>25</a:t>
            </a:fld>
            <a:endParaRPr lang="en-US"/>
          </a:p>
        </p:txBody>
      </p:sp>
    </p:spTree>
    <p:extLst>
      <p:ext uri="{BB962C8B-B14F-4D97-AF65-F5344CB8AC3E}">
        <p14:creationId xmlns:p14="http://schemas.microsoft.com/office/powerpoint/2010/main" val="1236724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386" name="Rectangle 2"/>
          <p:cNvSpPr>
            <a:spLocks noGrp="1" noChangeArrowheads="1"/>
          </p:cNvSpPr>
          <p:nvPr>
            <p:ph type="ctrTitle"/>
          </p:nvPr>
        </p:nvSpPr>
        <p:spPr>
          <a:xfrm>
            <a:off x="379825" y="685799"/>
            <a:ext cx="8296812" cy="2709074"/>
          </a:xfrm>
        </p:spPr>
        <p:txBody>
          <a:bodyPr/>
          <a:lstStyle>
            <a:lvl1pPr algn="ctr">
              <a:defRPr sz="4800" b="1">
                <a:latin typeface="Arial"/>
                <a:cs typeface="Arial"/>
              </a:defRPr>
            </a:lvl1pPr>
          </a:lstStyle>
          <a:p>
            <a:r>
              <a:rPr lang="en-US"/>
              <a:t>Click to edit Master title style</a:t>
            </a:r>
            <a:endParaRPr lang="en-US" dirty="0"/>
          </a:p>
        </p:txBody>
      </p:sp>
      <p:sp>
        <p:nvSpPr>
          <p:cNvPr id="16387" name="Rectangle 3"/>
          <p:cNvSpPr>
            <a:spLocks noGrp="1" noChangeArrowheads="1"/>
          </p:cNvSpPr>
          <p:nvPr>
            <p:ph type="subTitle" idx="1"/>
          </p:nvPr>
        </p:nvSpPr>
        <p:spPr>
          <a:xfrm>
            <a:off x="1371600" y="3934970"/>
            <a:ext cx="6400800" cy="2209800"/>
          </a:xfrm>
        </p:spPr>
        <p:txBody>
          <a:bodyPr/>
          <a:lstStyle>
            <a:lvl1pPr marL="0" indent="0" algn="ctr">
              <a:buFont typeface="Wingdings" pitchFamily="-65" charset="2"/>
              <a:buNone/>
              <a:defRPr sz="3600">
                <a:latin typeface="Arial"/>
                <a:cs typeface="Arial"/>
              </a:defRPr>
            </a:lvl1pPr>
          </a:lstStyle>
          <a:p>
            <a:r>
              <a:rPr lang="en-US"/>
              <a:t>Click to edit Master subtitle style</a:t>
            </a:r>
            <a:endParaRPr lang="en-US" dirty="0"/>
          </a:p>
        </p:txBody>
      </p:sp>
      <p:sp>
        <p:nvSpPr>
          <p:cNvPr id="16392" name="Rectangle 8" descr="Gold bar"/>
          <p:cNvSpPr>
            <a:spLocks noChangeArrowheads="1"/>
          </p:cNvSpPr>
          <p:nvPr/>
        </p:nvSpPr>
        <p:spPr bwMode="auto">
          <a:xfrm>
            <a:off x="228600" y="3565840"/>
            <a:ext cx="2870200" cy="201613"/>
          </a:xfrm>
          <a:prstGeom prst="rect">
            <a:avLst/>
          </a:prstGeom>
          <a:solidFill>
            <a:schemeClr val="bg2"/>
          </a:solidFill>
          <a:ln w="9525">
            <a:noFill/>
            <a:miter lim="800000"/>
            <a:headEnd/>
            <a:tailEnd/>
          </a:ln>
          <a:effectLst/>
        </p:spPr>
        <p:txBody>
          <a:bodyPr wrap="none" anchor="ctr">
            <a:prstTxWarp prst="textNoShape">
              <a:avLst/>
            </a:prstTxWarp>
          </a:bodyPr>
          <a:lstStyle/>
          <a:p>
            <a:endParaRPr lang="en-US"/>
          </a:p>
        </p:txBody>
      </p:sp>
      <p:sp>
        <p:nvSpPr>
          <p:cNvPr id="16393" name="Rectangle 9" descr="Orange bar"/>
          <p:cNvSpPr>
            <a:spLocks noChangeArrowheads="1"/>
          </p:cNvSpPr>
          <p:nvPr/>
        </p:nvSpPr>
        <p:spPr bwMode="auto">
          <a:xfrm>
            <a:off x="3098800" y="3565840"/>
            <a:ext cx="2870200" cy="201613"/>
          </a:xfrm>
          <a:prstGeom prst="rect">
            <a:avLst/>
          </a:prstGeom>
          <a:solidFill>
            <a:schemeClr val="accent2"/>
          </a:solidFill>
          <a:ln w="9525">
            <a:noFill/>
            <a:miter lim="800000"/>
            <a:headEnd/>
            <a:tailEnd/>
          </a:ln>
          <a:effectLst/>
        </p:spPr>
        <p:txBody>
          <a:bodyPr wrap="none" anchor="ctr">
            <a:prstTxWarp prst="textNoShape">
              <a:avLst/>
            </a:prstTxWarp>
          </a:bodyPr>
          <a:lstStyle/>
          <a:p>
            <a:endParaRPr lang="en-US"/>
          </a:p>
        </p:txBody>
      </p:sp>
      <p:sp>
        <p:nvSpPr>
          <p:cNvPr id="16394" name="Rectangle 10" descr="Slate bar"/>
          <p:cNvSpPr>
            <a:spLocks noChangeArrowheads="1"/>
          </p:cNvSpPr>
          <p:nvPr/>
        </p:nvSpPr>
        <p:spPr bwMode="auto">
          <a:xfrm>
            <a:off x="5969000" y="3565840"/>
            <a:ext cx="2870200" cy="201613"/>
          </a:xfrm>
          <a:prstGeom prst="rect">
            <a:avLst/>
          </a:prstGeom>
          <a:solidFill>
            <a:schemeClr val="tx2"/>
          </a:solidFill>
          <a:ln w="9525">
            <a:noFill/>
            <a:miter lim="800000"/>
            <a:headEnd/>
            <a:tailEnd/>
          </a:ln>
          <a:effectLst/>
        </p:spPr>
        <p:txBody>
          <a:bodyPr wrap="none" anchor="ctr">
            <a:prstTxWarp prst="textNoShape">
              <a:avLst/>
            </a:prstTxWarp>
          </a:bodyPr>
          <a:lstStyle/>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3"/>
          <p:cNvSpPr>
            <a:spLocks noGrp="1"/>
          </p:cNvSpPr>
          <p:nvPr>
            <p:ph type="sldNum" sz="quarter" idx="4"/>
          </p:nvPr>
        </p:nvSpPr>
        <p:spPr>
          <a:xfrm>
            <a:off x="6553200" y="6356350"/>
            <a:ext cx="2133600" cy="365125"/>
          </a:xfrm>
          <a:prstGeom prst="rect">
            <a:avLst/>
          </a:prstGeom>
        </p:spPr>
        <p:txBody>
          <a:bodyPr/>
          <a:lstStyle>
            <a:lvl1pPr algn="r">
              <a:defRPr>
                <a:latin typeface="+mn-lt"/>
                <a:cs typeface="Calibri"/>
              </a:defRPr>
            </a:lvl1pPr>
          </a:lstStyle>
          <a:p>
            <a:fld id="{042AED99-7FB4-404E-8A97-64753DCE42EC}"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069254"/>
            <a:ext cx="7772400" cy="1362075"/>
          </a:xfrm>
        </p:spPr>
        <p:txBody>
          <a:bodyPr anchor="b"/>
          <a:lstStyle>
            <a:lvl1pPr algn="l">
              <a:defRPr sz="4400" b="1" cap="none" baseline="0"/>
            </a:lvl1pPr>
          </a:lstStyle>
          <a:p>
            <a:r>
              <a:rPr lang="en-US"/>
              <a:t>Click to edit Master title style</a:t>
            </a:r>
            <a:endParaRPr lang="en-US" dirty="0"/>
          </a:p>
        </p:txBody>
      </p:sp>
      <p:sp>
        <p:nvSpPr>
          <p:cNvPr id="3" name="Text Placeholder 2"/>
          <p:cNvSpPr>
            <a:spLocks noGrp="1"/>
          </p:cNvSpPr>
          <p:nvPr>
            <p:ph type="body" idx="1"/>
          </p:nvPr>
        </p:nvSpPr>
        <p:spPr>
          <a:xfrm>
            <a:off x="722313" y="3450151"/>
            <a:ext cx="7772400" cy="1500187"/>
          </a:xfrm>
        </p:spPr>
        <p:txBody>
          <a:bodyPr anchor="t"/>
          <a:lstStyle>
            <a:lvl1pPr marL="0" indent="0">
              <a:buNone/>
              <a:defRPr sz="32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7" descr="Gold bar"/>
          <p:cNvSpPr>
            <a:spLocks noChangeArrowheads="1"/>
          </p:cNvSpPr>
          <p:nvPr/>
        </p:nvSpPr>
        <p:spPr bwMode="auto">
          <a:xfrm>
            <a:off x="0" y="0"/>
            <a:ext cx="228600" cy="2286000"/>
          </a:xfrm>
          <a:prstGeom prst="rect">
            <a:avLst/>
          </a:prstGeom>
          <a:solidFill>
            <a:schemeClr val="bg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5" name="Rectangle 9" descr="Orange bar"/>
          <p:cNvSpPr>
            <a:spLocks noChangeArrowheads="1"/>
          </p:cNvSpPr>
          <p:nvPr/>
        </p:nvSpPr>
        <p:spPr bwMode="auto">
          <a:xfrm>
            <a:off x="0" y="2286000"/>
            <a:ext cx="228600" cy="2286000"/>
          </a:xfrm>
          <a:prstGeom prst="rect">
            <a:avLst/>
          </a:prstGeom>
          <a:solidFill>
            <a:schemeClr val="accent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6" name="Rectangle 10" descr="Slate bar"/>
          <p:cNvSpPr>
            <a:spLocks noChangeArrowheads="1"/>
          </p:cNvSpPr>
          <p:nvPr/>
        </p:nvSpPr>
        <p:spPr bwMode="auto">
          <a:xfrm>
            <a:off x="0" y="4572000"/>
            <a:ext cx="228600" cy="2286000"/>
          </a:xfrm>
          <a:prstGeom prst="rect">
            <a:avLst/>
          </a:prstGeom>
          <a:solidFill>
            <a:schemeClr val="tx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7" name="Slide Number Placeholder 3"/>
          <p:cNvSpPr>
            <a:spLocks noGrp="1"/>
          </p:cNvSpPr>
          <p:nvPr>
            <p:ph type="sldNum" sz="quarter" idx="4"/>
          </p:nvPr>
        </p:nvSpPr>
        <p:spPr>
          <a:xfrm>
            <a:off x="6553200" y="6356350"/>
            <a:ext cx="2133600" cy="365125"/>
          </a:xfrm>
          <a:prstGeom prst="rect">
            <a:avLst/>
          </a:prstGeom>
        </p:spPr>
        <p:txBody>
          <a:bodyPr/>
          <a:lstStyle>
            <a:lvl1pPr algn="r">
              <a:defRPr>
                <a:latin typeface="+mn-lt"/>
                <a:cs typeface="Calibri"/>
              </a:defRPr>
            </a:lvl1pPr>
          </a:lstStyle>
          <a:p>
            <a:fld id="{042AED99-7FB4-404E-8A97-64753DCE42EC}" type="slidenum">
              <a:rPr lang="en-US" smtClean="0"/>
              <a:pPr/>
              <a:t>‹#›</a:t>
            </a:fld>
            <a:endParaRPr lang="en-US" dirty="0"/>
          </a:p>
        </p:txBody>
      </p:sp>
      <p:sp>
        <p:nvSpPr>
          <p:cNvPr id="8" name="Rectangle 7" descr="Gold bar"/>
          <p:cNvSpPr>
            <a:spLocks noChangeArrowheads="1"/>
          </p:cNvSpPr>
          <p:nvPr userDrawn="1"/>
        </p:nvSpPr>
        <p:spPr bwMode="auto">
          <a:xfrm>
            <a:off x="0" y="0"/>
            <a:ext cx="228600" cy="2286000"/>
          </a:xfrm>
          <a:prstGeom prst="rect">
            <a:avLst/>
          </a:prstGeom>
          <a:solidFill>
            <a:schemeClr val="bg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9" name="Rectangle 9" descr="Orange bar"/>
          <p:cNvSpPr>
            <a:spLocks noChangeArrowheads="1"/>
          </p:cNvSpPr>
          <p:nvPr userDrawn="1"/>
        </p:nvSpPr>
        <p:spPr bwMode="auto">
          <a:xfrm>
            <a:off x="0" y="2286000"/>
            <a:ext cx="228600" cy="2286000"/>
          </a:xfrm>
          <a:prstGeom prst="rect">
            <a:avLst/>
          </a:prstGeom>
          <a:solidFill>
            <a:schemeClr val="accent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10" name="Rectangle 10" descr="Slate bar"/>
          <p:cNvSpPr>
            <a:spLocks noChangeArrowheads="1"/>
          </p:cNvSpPr>
          <p:nvPr userDrawn="1"/>
        </p:nvSpPr>
        <p:spPr bwMode="auto">
          <a:xfrm>
            <a:off x="0" y="4572000"/>
            <a:ext cx="228600" cy="2286000"/>
          </a:xfrm>
          <a:prstGeom prst="rect">
            <a:avLst/>
          </a:prstGeom>
          <a:solidFill>
            <a:schemeClr val="tx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3"/>
          <p:cNvSpPr>
            <a:spLocks noGrp="1"/>
          </p:cNvSpPr>
          <p:nvPr>
            <p:ph type="sldNum" sz="quarter" idx="4"/>
          </p:nvPr>
        </p:nvSpPr>
        <p:spPr>
          <a:xfrm>
            <a:off x="6553200" y="6356350"/>
            <a:ext cx="2133600" cy="365125"/>
          </a:xfrm>
          <a:prstGeom prst="rect">
            <a:avLst/>
          </a:prstGeom>
        </p:spPr>
        <p:txBody>
          <a:bodyPr/>
          <a:lstStyle>
            <a:lvl1pPr algn="r">
              <a:defRPr>
                <a:latin typeface="+mn-lt"/>
                <a:cs typeface="Calibri"/>
              </a:defRPr>
            </a:lvl1pPr>
          </a:lstStyle>
          <a:p>
            <a:fld id="{042AED99-7FB4-404E-8A97-64753DCE42EC}"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3"/>
          <p:cNvSpPr>
            <a:spLocks noGrp="1"/>
          </p:cNvSpPr>
          <p:nvPr>
            <p:ph type="sldNum" sz="quarter" idx="10"/>
          </p:nvPr>
        </p:nvSpPr>
        <p:spPr>
          <a:xfrm>
            <a:off x="6553200" y="6356350"/>
            <a:ext cx="2133600" cy="365125"/>
          </a:xfrm>
          <a:prstGeom prst="rect">
            <a:avLst/>
          </a:prstGeom>
        </p:spPr>
        <p:txBody>
          <a:bodyPr/>
          <a:lstStyle>
            <a:lvl1pPr algn="r">
              <a:defRPr>
                <a:latin typeface="+mn-lt"/>
                <a:cs typeface="Calibri"/>
              </a:defRPr>
            </a:lvl1pPr>
          </a:lstStyle>
          <a:p>
            <a:fld id="{042AED99-7FB4-404E-8A97-64753DCE42EC}"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AndClipArt" preserve="1">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648200" y="1600200"/>
            <a:ext cx="4038600" cy="4530725"/>
          </a:xfrm>
        </p:spPr>
        <p:txBody>
          <a:bodyPr/>
          <a:lstStyle/>
          <a:p>
            <a:r>
              <a:rPr lang="en-US"/>
              <a:t>Click icon to add clip art</a:t>
            </a:r>
          </a:p>
        </p:txBody>
      </p:sp>
      <p:sp>
        <p:nvSpPr>
          <p:cNvPr id="6" name="Slide Number Placeholder 3"/>
          <p:cNvSpPr>
            <a:spLocks noGrp="1"/>
          </p:cNvSpPr>
          <p:nvPr>
            <p:ph type="sldNum" sz="quarter" idx="4"/>
          </p:nvPr>
        </p:nvSpPr>
        <p:spPr>
          <a:xfrm>
            <a:off x="6553200" y="6356350"/>
            <a:ext cx="2133600" cy="365125"/>
          </a:xfrm>
          <a:prstGeom prst="rect">
            <a:avLst/>
          </a:prstGeom>
        </p:spPr>
        <p:txBody>
          <a:bodyPr/>
          <a:lstStyle>
            <a:lvl1pPr algn="r">
              <a:defRPr>
                <a:latin typeface="+mn-lt"/>
                <a:cs typeface="Calibri"/>
              </a:defRPr>
            </a:lvl1pPr>
          </a:lstStyle>
          <a:p>
            <a:fld id="{042AED99-7FB4-404E-8A97-64753DCE42EC}"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3"/>
          <p:cNvSpPr>
            <a:spLocks noGrp="1"/>
          </p:cNvSpPr>
          <p:nvPr>
            <p:ph type="sldNum" sz="quarter" idx="4"/>
          </p:nvPr>
        </p:nvSpPr>
        <p:spPr>
          <a:xfrm>
            <a:off x="6553200" y="6356350"/>
            <a:ext cx="2133600" cy="365125"/>
          </a:xfrm>
          <a:prstGeom prst="rect">
            <a:avLst/>
          </a:prstGeom>
        </p:spPr>
        <p:txBody>
          <a:bodyPr/>
          <a:lstStyle>
            <a:lvl1pPr algn="r">
              <a:defRPr>
                <a:latin typeface="+mn-lt"/>
                <a:cs typeface="Calibri"/>
              </a:defRPr>
            </a:lvl1pPr>
          </a:lstStyle>
          <a:p>
            <a:fld id="{042AED99-7FB4-404E-8A97-64753DCE42EC}" type="slidenum">
              <a:rPr lang="en-US" smtClean="0"/>
              <a:pPr/>
              <a:t>‹#›</a:t>
            </a:fld>
            <a:endParaRPr lang="en-US" dirty="0"/>
          </a:p>
        </p:txBody>
      </p:sp>
      <p:sp>
        <p:nvSpPr>
          <p:cNvPr id="5" name="Slide Number Placeholder 3"/>
          <p:cNvSpPr>
            <a:spLocks noGrp="1"/>
          </p:cNvSpPr>
          <p:nvPr>
            <p:ph type="sldNum" sz="quarter" idx="4"/>
          </p:nvPr>
        </p:nvSpPr>
        <p:spPr>
          <a:xfrm>
            <a:off x="6553200" y="6356350"/>
            <a:ext cx="2133600" cy="365125"/>
          </a:xfrm>
        </p:spPr>
        <p:txBody>
          <a:bodyPr/>
          <a:lstStyle/>
          <a:p>
            <a:fld id="{042AED99-7FB4-404E-8A97-64753DCE42E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Rectangle 7" descr="Gold bar"/>
          <p:cNvSpPr>
            <a:spLocks noChangeArrowheads="1"/>
          </p:cNvSpPr>
          <p:nvPr/>
        </p:nvSpPr>
        <p:spPr bwMode="auto">
          <a:xfrm>
            <a:off x="0" y="0"/>
            <a:ext cx="228600" cy="2286000"/>
          </a:xfrm>
          <a:prstGeom prst="rect">
            <a:avLst/>
          </a:prstGeom>
          <a:solidFill>
            <a:schemeClr val="bg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3" name="Rectangle 9" descr="Orange bar"/>
          <p:cNvSpPr>
            <a:spLocks noChangeArrowheads="1"/>
          </p:cNvSpPr>
          <p:nvPr/>
        </p:nvSpPr>
        <p:spPr bwMode="auto">
          <a:xfrm>
            <a:off x="0" y="2286000"/>
            <a:ext cx="228600" cy="2286000"/>
          </a:xfrm>
          <a:prstGeom prst="rect">
            <a:avLst/>
          </a:prstGeom>
          <a:solidFill>
            <a:schemeClr val="accent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4" name="Rectangle 10" descr="Slate bar"/>
          <p:cNvSpPr>
            <a:spLocks noChangeArrowheads="1"/>
          </p:cNvSpPr>
          <p:nvPr/>
        </p:nvSpPr>
        <p:spPr bwMode="auto">
          <a:xfrm>
            <a:off x="0" y="4572000"/>
            <a:ext cx="228600" cy="2286000"/>
          </a:xfrm>
          <a:prstGeom prst="rect">
            <a:avLst/>
          </a:prstGeom>
          <a:solidFill>
            <a:schemeClr val="tx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6" name="Slide Number Placeholder 3"/>
          <p:cNvSpPr>
            <a:spLocks noGrp="1"/>
          </p:cNvSpPr>
          <p:nvPr>
            <p:ph type="sldNum" sz="quarter" idx="4"/>
          </p:nvPr>
        </p:nvSpPr>
        <p:spPr>
          <a:xfrm>
            <a:off x="6553200" y="6356350"/>
            <a:ext cx="2133600" cy="365125"/>
          </a:xfrm>
          <a:prstGeom prst="rect">
            <a:avLst/>
          </a:prstGeom>
        </p:spPr>
        <p:txBody>
          <a:bodyPr/>
          <a:lstStyle>
            <a:lvl1pPr algn="r">
              <a:defRPr>
                <a:latin typeface="+mn-lt"/>
                <a:cs typeface="Calibri"/>
              </a:defRPr>
            </a:lvl1pPr>
          </a:lstStyle>
          <a:p>
            <a:fld id="{042AED99-7FB4-404E-8A97-64753DCE42EC}" type="slidenum">
              <a:rPr lang="en-US" smtClean="0"/>
              <a:pPr/>
              <a:t>‹#›</a:t>
            </a:fld>
            <a:endParaRPr lang="en-US" dirty="0"/>
          </a:p>
        </p:txBody>
      </p:sp>
      <p:sp>
        <p:nvSpPr>
          <p:cNvPr id="7" name="Rectangle 7" descr="Gold bar"/>
          <p:cNvSpPr>
            <a:spLocks noChangeArrowheads="1"/>
          </p:cNvSpPr>
          <p:nvPr userDrawn="1"/>
        </p:nvSpPr>
        <p:spPr bwMode="auto">
          <a:xfrm>
            <a:off x="0" y="0"/>
            <a:ext cx="228600" cy="2286000"/>
          </a:xfrm>
          <a:prstGeom prst="rect">
            <a:avLst/>
          </a:prstGeom>
          <a:solidFill>
            <a:schemeClr val="bg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8" name="Rectangle 9" descr="Orange bar"/>
          <p:cNvSpPr>
            <a:spLocks noChangeArrowheads="1"/>
          </p:cNvSpPr>
          <p:nvPr userDrawn="1"/>
        </p:nvSpPr>
        <p:spPr bwMode="auto">
          <a:xfrm>
            <a:off x="0" y="2286000"/>
            <a:ext cx="228600" cy="2286000"/>
          </a:xfrm>
          <a:prstGeom prst="rect">
            <a:avLst/>
          </a:prstGeom>
          <a:solidFill>
            <a:schemeClr val="accent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9" name="Rectangle 10" descr="Slate bar"/>
          <p:cNvSpPr>
            <a:spLocks noChangeArrowheads="1"/>
          </p:cNvSpPr>
          <p:nvPr userDrawn="1"/>
        </p:nvSpPr>
        <p:spPr bwMode="auto">
          <a:xfrm>
            <a:off x="0" y="4572000"/>
            <a:ext cx="228600" cy="2286000"/>
          </a:xfrm>
          <a:prstGeom prst="rect">
            <a:avLst/>
          </a:prstGeom>
          <a:solidFill>
            <a:schemeClr val="tx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10" name="Slide Number Placeholder 3"/>
          <p:cNvSpPr>
            <a:spLocks noGrp="1"/>
          </p:cNvSpPr>
          <p:nvPr>
            <p:ph type="sldNum" sz="quarter" idx="4"/>
          </p:nvPr>
        </p:nvSpPr>
        <p:spPr>
          <a:xfrm>
            <a:off x="6553200" y="6356350"/>
            <a:ext cx="2133600" cy="365125"/>
          </a:xfrm>
        </p:spPr>
        <p:txBody>
          <a:bodyPr/>
          <a:lstStyle/>
          <a:p>
            <a:fld id="{042AED99-7FB4-404E-8A97-64753DCE42EC}"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bwMode="auto">
          <a:xfrm>
            <a:off x="457200" y="277813"/>
            <a:ext cx="8229600" cy="11398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p>
            <a:pPr lvl="0"/>
            <a:r>
              <a:rPr lang="en-US"/>
              <a:t>Click to edit Master title style</a:t>
            </a:r>
            <a:endParaRPr lang="en-US" dirty="0"/>
          </a:p>
        </p:txBody>
      </p:sp>
      <p:sp>
        <p:nvSpPr>
          <p:cNvPr id="15363" name="Rectangle 3"/>
          <p:cNvSpPr>
            <a:spLocks noGrp="1" noChangeArrowheads="1"/>
          </p:cNvSpPr>
          <p:nvPr>
            <p:ph type="body" idx="1"/>
          </p:nvPr>
        </p:nvSpPr>
        <p:spPr bwMode="auto">
          <a:xfrm>
            <a:off x="457200" y="1600200"/>
            <a:ext cx="8229600" cy="45307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367" name="Rectangle 7" descr="Gold bar"/>
          <p:cNvSpPr>
            <a:spLocks noChangeArrowheads="1"/>
          </p:cNvSpPr>
          <p:nvPr/>
        </p:nvSpPr>
        <p:spPr bwMode="auto">
          <a:xfrm>
            <a:off x="0" y="0"/>
            <a:ext cx="228600" cy="2286000"/>
          </a:xfrm>
          <a:prstGeom prst="rect">
            <a:avLst/>
          </a:prstGeom>
          <a:solidFill>
            <a:schemeClr val="bg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15368" name="Line 8"/>
          <p:cNvSpPr>
            <a:spLocks noChangeShapeType="1"/>
          </p:cNvSpPr>
          <p:nvPr/>
        </p:nvSpPr>
        <p:spPr bwMode="auto">
          <a:xfrm>
            <a:off x="457200" y="1447800"/>
            <a:ext cx="8077200" cy="0"/>
          </a:xfrm>
          <a:prstGeom prst="line">
            <a:avLst/>
          </a:prstGeom>
          <a:noFill/>
          <a:ln w="19050">
            <a:solidFill>
              <a:schemeClr val="tx2"/>
            </a:solidFill>
            <a:round/>
            <a:headEnd/>
            <a:tailEnd/>
          </a:ln>
          <a:effectLst/>
        </p:spPr>
        <p:txBody>
          <a:bodyPr>
            <a:prstTxWarp prst="textNoShape">
              <a:avLst/>
            </a:prstTxWarp>
          </a:bodyPr>
          <a:lstStyle/>
          <a:p>
            <a:endParaRPr lang="en-US"/>
          </a:p>
        </p:txBody>
      </p:sp>
      <p:sp>
        <p:nvSpPr>
          <p:cNvPr id="15369" name="Rectangle 9" descr="Orange bar"/>
          <p:cNvSpPr>
            <a:spLocks noChangeArrowheads="1"/>
          </p:cNvSpPr>
          <p:nvPr/>
        </p:nvSpPr>
        <p:spPr bwMode="auto">
          <a:xfrm>
            <a:off x="0" y="2286000"/>
            <a:ext cx="228600" cy="2286000"/>
          </a:xfrm>
          <a:prstGeom prst="rect">
            <a:avLst/>
          </a:prstGeom>
          <a:solidFill>
            <a:schemeClr val="accent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15370" name="Rectangle 10" descr="Slate bar"/>
          <p:cNvSpPr>
            <a:spLocks noChangeArrowheads="1"/>
          </p:cNvSpPr>
          <p:nvPr/>
        </p:nvSpPr>
        <p:spPr bwMode="auto">
          <a:xfrm>
            <a:off x="0" y="4572000"/>
            <a:ext cx="228600" cy="2286000"/>
          </a:xfrm>
          <a:prstGeom prst="rect">
            <a:avLst/>
          </a:prstGeom>
          <a:solidFill>
            <a:schemeClr val="tx2"/>
          </a:solidFill>
          <a:ln w="9525">
            <a:noFill/>
            <a:miter lim="800000"/>
            <a:headEnd/>
            <a:tailEnd/>
          </a:ln>
          <a:effectLst/>
        </p:spPr>
        <p:txBody>
          <a:bodyPr wrap="none" anchor="ctr">
            <a:prstTxWarp prst="textNoShape">
              <a:avLst/>
            </a:prstTxWarp>
          </a:bodyPr>
          <a:lstStyle/>
          <a:p>
            <a:pPr algn="ctr" eaLnBrk="1" hangingPunct="1"/>
            <a:endParaRPr lang="en-US" sz="2400">
              <a:latin typeface="Times New Roman" pitchFamily="-65" charset="0"/>
            </a:endParaRPr>
          </a:p>
        </p:txBody>
      </p:sp>
      <p:sp>
        <p:nvSpPr>
          <p:cNvPr id="8" name="Slide Number Placeholder 3"/>
          <p:cNvSpPr>
            <a:spLocks noGrp="1"/>
          </p:cNvSpPr>
          <p:nvPr>
            <p:ph type="sldNum" sz="quarter" idx="4"/>
          </p:nvPr>
        </p:nvSpPr>
        <p:spPr>
          <a:xfrm>
            <a:off x="6553200" y="6356350"/>
            <a:ext cx="2133600" cy="365125"/>
          </a:xfrm>
          <a:prstGeom prst="rect">
            <a:avLst/>
          </a:prstGeom>
        </p:spPr>
        <p:txBody>
          <a:bodyPr/>
          <a:lstStyle>
            <a:lvl1pPr algn="r">
              <a:defRPr>
                <a:latin typeface="+mn-lt"/>
                <a:cs typeface="Calibri"/>
              </a:defRPr>
            </a:lvl1pPr>
          </a:lstStyle>
          <a:p>
            <a:fld id="{042AED99-7FB4-404E-8A97-64753DCE42E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Lst>
  <p:hf hdr="0" ftr="0" dt="0"/>
  <p:txStyles>
    <p:titleStyle>
      <a:lvl1pPr algn="l" rtl="0" eaLnBrk="1" fontAlgn="base" hangingPunct="1">
        <a:spcBef>
          <a:spcPct val="0"/>
        </a:spcBef>
        <a:spcAft>
          <a:spcPct val="0"/>
        </a:spcAft>
        <a:defRPr sz="4800">
          <a:solidFill>
            <a:schemeClr val="tx2"/>
          </a:solidFill>
          <a:latin typeface="+mj-lt"/>
          <a:ea typeface="+mj-ea"/>
          <a:cs typeface="Cambria"/>
        </a:defRPr>
      </a:lvl1pPr>
      <a:lvl2pPr algn="l" rtl="0" eaLnBrk="1" fontAlgn="base" hangingPunct="1">
        <a:spcBef>
          <a:spcPct val="0"/>
        </a:spcBef>
        <a:spcAft>
          <a:spcPct val="0"/>
        </a:spcAft>
        <a:defRPr sz="4400">
          <a:solidFill>
            <a:schemeClr val="tx2"/>
          </a:solidFill>
          <a:latin typeface="Times New Roman" pitchFamily="-65" charset="0"/>
        </a:defRPr>
      </a:lvl2pPr>
      <a:lvl3pPr algn="l" rtl="0" eaLnBrk="1" fontAlgn="base" hangingPunct="1">
        <a:spcBef>
          <a:spcPct val="0"/>
        </a:spcBef>
        <a:spcAft>
          <a:spcPct val="0"/>
        </a:spcAft>
        <a:defRPr sz="4400">
          <a:solidFill>
            <a:schemeClr val="tx2"/>
          </a:solidFill>
          <a:latin typeface="Times New Roman" pitchFamily="-65" charset="0"/>
        </a:defRPr>
      </a:lvl3pPr>
      <a:lvl4pPr algn="l" rtl="0" eaLnBrk="1" fontAlgn="base" hangingPunct="1">
        <a:spcBef>
          <a:spcPct val="0"/>
        </a:spcBef>
        <a:spcAft>
          <a:spcPct val="0"/>
        </a:spcAft>
        <a:defRPr sz="4400">
          <a:solidFill>
            <a:schemeClr val="tx2"/>
          </a:solidFill>
          <a:latin typeface="Times New Roman" pitchFamily="-65" charset="0"/>
        </a:defRPr>
      </a:lvl4pPr>
      <a:lvl5pPr algn="l" rtl="0" eaLnBrk="1" fontAlgn="base" hangingPunct="1">
        <a:spcBef>
          <a:spcPct val="0"/>
        </a:spcBef>
        <a:spcAft>
          <a:spcPct val="0"/>
        </a:spcAft>
        <a:defRPr sz="4400">
          <a:solidFill>
            <a:schemeClr val="tx2"/>
          </a:solidFill>
          <a:latin typeface="Times New Roman" pitchFamily="-65" charset="0"/>
        </a:defRPr>
      </a:lvl5pPr>
      <a:lvl6pPr marL="457200" algn="l" rtl="0" eaLnBrk="1" fontAlgn="base" hangingPunct="1">
        <a:spcBef>
          <a:spcPct val="0"/>
        </a:spcBef>
        <a:spcAft>
          <a:spcPct val="0"/>
        </a:spcAft>
        <a:defRPr sz="4400">
          <a:solidFill>
            <a:schemeClr val="tx2"/>
          </a:solidFill>
          <a:latin typeface="Times New Roman" pitchFamily="-65" charset="0"/>
        </a:defRPr>
      </a:lvl6pPr>
      <a:lvl7pPr marL="914400" algn="l" rtl="0" eaLnBrk="1" fontAlgn="base" hangingPunct="1">
        <a:spcBef>
          <a:spcPct val="0"/>
        </a:spcBef>
        <a:spcAft>
          <a:spcPct val="0"/>
        </a:spcAft>
        <a:defRPr sz="4400">
          <a:solidFill>
            <a:schemeClr val="tx2"/>
          </a:solidFill>
          <a:latin typeface="Times New Roman" pitchFamily="-65" charset="0"/>
        </a:defRPr>
      </a:lvl7pPr>
      <a:lvl8pPr marL="1371600" algn="l" rtl="0" eaLnBrk="1" fontAlgn="base" hangingPunct="1">
        <a:spcBef>
          <a:spcPct val="0"/>
        </a:spcBef>
        <a:spcAft>
          <a:spcPct val="0"/>
        </a:spcAft>
        <a:defRPr sz="4400">
          <a:solidFill>
            <a:schemeClr val="tx2"/>
          </a:solidFill>
          <a:latin typeface="Times New Roman" pitchFamily="-65" charset="0"/>
        </a:defRPr>
      </a:lvl8pPr>
      <a:lvl9pPr marL="1828800" algn="l" rtl="0" eaLnBrk="1" fontAlgn="base" hangingPunct="1">
        <a:spcBef>
          <a:spcPct val="0"/>
        </a:spcBef>
        <a:spcAft>
          <a:spcPct val="0"/>
        </a:spcAft>
        <a:defRPr sz="4400">
          <a:solidFill>
            <a:schemeClr val="tx2"/>
          </a:solidFill>
          <a:latin typeface="Times New Roman" pitchFamily="-65" charset="0"/>
        </a:defRPr>
      </a:lvl9pPr>
    </p:titleStyle>
    <p:body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3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hyperlink" Target="http://www.ncbi.nlm.nih.gov/pmc/articles/PMC1805012/"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grants.nih.gov/policy/clinical-trials/case-studies.htm"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hyperlink" Target="https://www.ncbi.nlm.nih.gov/pubmed/29232564" TargetMode="External"/><Relationship Id="rId2" Type="http://schemas.openxmlformats.org/officeDocument/2006/relationships/hyperlink" Target="https://www.ncbi.nlm.nih.gov/pubmed/29302609"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8.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4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sites.google.com/a/brophyprep.org/write-life/graham-armknecht/a-single-lamppost" TargetMode="Externa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8.xml"/><Relationship Id="rId4" Type="http://schemas.openxmlformats.org/officeDocument/2006/relationships/image" Target="../media/image32.jpg"/></Relationships>
</file>

<file path=ppt/slides/_rels/slide5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3" Type="http://schemas.openxmlformats.org/officeDocument/2006/relationships/hyperlink" Target="http://news.sciencemag.org/funding/2014/12/nih-cancels-massive-u-s-children-s-study" TargetMode="External"/><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6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5E299E-D4C8-40A2-8BEB-ED2F1A439CD4}"/>
              </a:ext>
            </a:extLst>
          </p:cNvPr>
          <p:cNvSpPr>
            <a:spLocks noGrp="1"/>
          </p:cNvSpPr>
          <p:nvPr>
            <p:ph type="title"/>
          </p:nvPr>
        </p:nvSpPr>
        <p:spPr/>
        <p:txBody>
          <a:bodyPr/>
          <a:lstStyle/>
          <a:p>
            <a:r>
              <a:rPr lang="en-US" dirty="0"/>
              <a:t>Today’s Agenda</a:t>
            </a:r>
          </a:p>
        </p:txBody>
      </p:sp>
      <p:sp>
        <p:nvSpPr>
          <p:cNvPr id="5" name="Content Placeholder 4">
            <a:extLst>
              <a:ext uri="{FF2B5EF4-FFF2-40B4-BE49-F238E27FC236}">
                <a16:creationId xmlns:a16="http://schemas.microsoft.com/office/drawing/2014/main" id="{2BAB4BBC-D84D-4352-97C6-63EC4815F578}"/>
              </a:ext>
            </a:extLst>
          </p:cNvPr>
          <p:cNvSpPr>
            <a:spLocks noGrp="1"/>
          </p:cNvSpPr>
          <p:nvPr>
            <p:ph idx="1"/>
          </p:nvPr>
        </p:nvSpPr>
        <p:spPr>
          <a:xfrm>
            <a:off x="457200" y="1600200"/>
            <a:ext cx="8686800" cy="4530725"/>
          </a:xfrm>
        </p:spPr>
        <p:txBody>
          <a:bodyPr/>
          <a:lstStyle/>
          <a:p>
            <a:r>
              <a:rPr lang="en-US" dirty="0"/>
              <a:t>Upcoming Assignments</a:t>
            </a:r>
          </a:p>
          <a:p>
            <a:pPr lvl="1"/>
            <a:r>
              <a:rPr lang="en-US" dirty="0"/>
              <a:t>IDA Exam 1</a:t>
            </a:r>
          </a:p>
          <a:p>
            <a:pPr lvl="1"/>
            <a:r>
              <a:rPr lang="en-US" dirty="0"/>
              <a:t>Team Project Part 1</a:t>
            </a:r>
          </a:p>
          <a:p>
            <a:r>
              <a:rPr lang="en-US" dirty="0"/>
              <a:t>Last week’s Lab</a:t>
            </a:r>
          </a:p>
          <a:p>
            <a:r>
              <a:rPr lang="en-US" dirty="0"/>
              <a:t>Lecture</a:t>
            </a:r>
          </a:p>
          <a:p>
            <a:pPr lvl="1"/>
            <a:r>
              <a:rPr lang="en-US" dirty="0"/>
              <a:t>RCTs/Interventions</a:t>
            </a:r>
          </a:p>
          <a:p>
            <a:pPr lvl="1"/>
            <a:r>
              <a:rPr lang="en-US" dirty="0"/>
              <a:t>Cohort Studies</a:t>
            </a:r>
          </a:p>
          <a:p>
            <a:pPr lvl="1"/>
            <a:r>
              <a:rPr lang="en-US" dirty="0"/>
              <a:t>Calculating 95%Cis (</a:t>
            </a:r>
            <a:r>
              <a:rPr lang="en-US" dirty="0" err="1"/>
              <a:t>StatCalc</a:t>
            </a:r>
            <a:r>
              <a:rPr lang="en-US" dirty="0"/>
              <a:t>, Open Epi)</a:t>
            </a:r>
          </a:p>
        </p:txBody>
      </p:sp>
    </p:spTree>
    <p:extLst>
      <p:ext uri="{BB962C8B-B14F-4D97-AF65-F5344CB8AC3E}">
        <p14:creationId xmlns:p14="http://schemas.microsoft.com/office/powerpoint/2010/main" val="762017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258967" y="6108173"/>
            <a:ext cx="427833" cy="365125"/>
          </a:xfrm>
          <a:prstGeom prst="rect">
            <a:avLst/>
          </a:prstGeom>
        </p:spPr>
        <p:txBody>
          <a:bodyPr vert="horz" lIns="91440" tIns="45720" rIns="91440" bIns="45720" rtlCol="0" anchor="ctr"/>
          <a:lstStyle>
            <a:defPPr>
              <a:defRPr lang="en-US"/>
            </a:defPPr>
            <a:lvl1pPr marL="0" algn="r"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042AED99-7FB4-404E-8A97-64753DCE42EC}" type="slidenum">
              <a:rPr lang="en-US" smtClean="0"/>
              <a:pPr/>
              <a:t>10</a:t>
            </a:fld>
            <a:endParaRPr lang="en-US" dirty="0"/>
          </a:p>
        </p:txBody>
      </p:sp>
      <p:pic>
        <p:nvPicPr>
          <p:cNvPr id="5" name="Picture 4"/>
          <p:cNvPicPr>
            <a:picLocks noChangeAspect="1"/>
          </p:cNvPicPr>
          <p:nvPr/>
        </p:nvPicPr>
        <p:blipFill>
          <a:blip r:embed="rId2"/>
          <a:stretch>
            <a:fillRect/>
          </a:stretch>
        </p:blipFill>
        <p:spPr>
          <a:xfrm>
            <a:off x="351692" y="-285750"/>
            <a:ext cx="8620434" cy="7143750"/>
          </a:xfrm>
          <a:prstGeom prst="rect">
            <a:avLst/>
          </a:prstGeom>
        </p:spPr>
      </p:pic>
      <p:sp>
        <p:nvSpPr>
          <p:cNvPr id="6" name="Title 1">
            <a:extLst>
              <a:ext uri="{FF2B5EF4-FFF2-40B4-BE49-F238E27FC236}">
                <a16:creationId xmlns:a16="http://schemas.microsoft.com/office/drawing/2014/main" id="{8756B25F-87BD-4B17-9BBA-25A4BAF6DB75}"/>
              </a:ext>
            </a:extLst>
          </p:cNvPr>
          <p:cNvSpPr>
            <a:spLocks noGrp="1"/>
          </p:cNvSpPr>
          <p:nvPr>
            <p:ph type="title"/>
          </p:nvPr>
        </p:nvSpPr>
        <p:spPr>
          <a:xfrm>
            <a:off x="457200" y="-133350"/>
            <a:ext cx="8229600" cy="703262"/>
          </a:xfrm>
        </p:spPr>
        <p:txBody>
          <a:bodyPr/>
          <a:lstStyle/>
          <a:p>
            <a:r>
              <a:rPr lang="en-US" sz="2400" dirty="0"/>
              <a:t>Table Orientation-Different than you’ve previously seen</a:t>
            </a:r>
          </a:p>
        </p:txBody>
      </p:sp>
    </p:spTree>
    <p:extLst>
      <p:ext uri="{BB962C8B-B14F-4D97-AF65-F5344CB8AC3E}">
        <p14:creationId xmlns:p14="http://schemas.microsoft.com/office/powerpoint/2010/main" val="3993160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643CA-639F-427E-B2AD-99A64C979AE0}"/>
              </a:ext>
            </a:extLst>
          </p:cNvPr>
          <p:cNvSpPr>
            <a:spLocks noGrp="1"/>
          </p:cNvSpPr>
          <p:nvPr>
            <p:ph type="title"/>
          </p:nvPr>
        </p:nvSpPr>
        <p:spPr/>
        <p:txBody>
          <a:bodyPr/>
          <a:lstStyle/>
          <a:p>
            <a:r>
              <a:rPr lang="en-US" sz="3600" dirty="0"/>
              <a:t>Revised Table Orientation  </a:t>
            </a:r>
          </a:p>
        </p:txBody>
      </p:sp>
      <p:graphicFrame>
        <p:nvGraphicFramePr>
          <p:cNvPr id="5" name="Content Placeholder 4">
            <a:extLst>
              <a:ext uri="{FF2B5EF4-FFF2-40B4-BE49-F238E27FC236}">
                <a16:creationId xmlns:a16="http://schemas.microsoft.com/office/drawing/2014/main" id="{2FA78823-9CF6-4CD0-8A6F-43FDF4E918B1}"/>
              </a:ext>
            </a:extLst>
          </p:cNvPr>
          <p:cNvGraphicFramePr>
            <a:graphicFrameLocks noGrp="1"/>
          </p:cNvGraphicFramePr>
          <p:nvPr>
            <p:ph idx="1"/>
            <p:extLst>
              <p:ext uri="{D42A27DB-BD31-4B8C-83A1-F6EECF244321}">
                <p14:modId xmlns:p14="http://schemas.microsoft.com/office/powerpoint/2010/main" val="2698255704"/>
              </p:ext>
            </p:extLst>
          </p:nvPr>
        </p:nvGraphicFramePr>
        <p:xfrm>
          <a:off x="457200" y="1971040"/>
          <a:ext cx="7962903" cy="2834640"/>
        </p:xfrm>
        <a:graphic>
          <a:graphicData uri="http://schemas.openxmlformats.org/drawingml/2006/table">
            <a:tbl>
              <a:tblPr firstRow="1" bandRow="1">
                <a:tableStyleId>{5C22544A-7EE6-4342-B048-85BDC9FD1C3A}</a:tableStyleId>
              </a:tblPr>
              <a:tblGrid>
                <a:gridCol w="1990725">
                  <a:extLst>
                    <a:ext uri="{9D8B030D-6E8A-4147-A177-3AD203B41FA5}">
                      <a16:colId xmlns:a16="http://schemas.microsoft.com/office/drawing/2014/main" val="88146962"/>
                    </a:ext>
                  </a:extLst>
                </a:gridCol>
                <a:gridCol w="995363">
                  <a:extLst>
                    <a:ext uri="{9D8B030D-6E8A-4147-A177-3AD203B41FA5}">
                      <a16:colId xmlns:a16="http://schemas.microsoft.com/office/drawing/2014/main" val="2377554895"/>
                    </a:ext>
                  </a:extLst>
                </a:gridCol>
                <a:gridCol w="995363">
                  <a:extLst>
                    <a:ext uri="{9D8B030D-6E8A-4147-A177-3AD203B41FA5}">
                      <a16:colId xmlns:a16="http://schemas.microsoft.com/office/drawing/2014/main" val="3497727862"/>
                    </a:ext>
                  </a:extLst>
                </a:gridCol>
                <a:gridCol w="995363">
                  <a:extLst>
                    <a:ext uri="{9D8B030D-6E8A-4147-A177-3AD203B41FA5}">
                      <a16:colId xmlns:a16="http://schemas.microsoft.com/office/drawing/2014/main" val="3103781939"/>
                    </a:ext>
                  </a:extLst>
                </a:gridCol>
                <a:gridCol w="995363">
                  <a:extLst>
                    <a:ext uri="{9D8B030D-6E8A-4147-A177-3AD203B41FA5}">
                      <a16:colId xmlns:a16="http://schemas.microsoft.com/office/drawing/2014/main" val="1372578133"/>
                    </a:ext>
                  </a:extLst>
                </a:gridCol>
                <a:gridCol w="995363">
                  <a:extLst>
                    <a:ext uri="{9D8B030D-6E8A-4147-A177-3AD203B41FA5}">
                      <a16:colId xmlns:a16="http://schemas.microsoft.com/office/drawing/2014/main" val="1719987404"/>
                    </a:ext>
                  </a:extLst>
                </a:gridCol>
                <a:gridCol w="995363">
                  <a:extLst>
                    <a:ext uri="{9D8B030D-6E8A-4147-A177-3AD203B41FA5}">
                      <a16:colId xmlns:a16="http://schemas.microsoft.com/office/drawing/2014/main" val="1646026405"/>
                    </a:ext>
                  </a:extLst>
                </a:gridCol>
              </a:tblGrid>
              <a:tr h="370840">
                <a:tc>
                  <a:txBody>
                    <a:bodyPr/>
                    <a:lstStyle/>
                    <a:p>
                      <a:endParaRPr lang="en-US" dirty="0"/>
                    </a:p>
                  </a:txBody>
                  <a:tcPr/>
                </a:tc>
                <a:tc gridSpan="2">
                  <a:txBody>
                    <a:bodyPr/>
                    <a:lstStyle/>
                    <a:p>
                      <a:r>
                        <a:rPr lang="en-US" dirty="0"/>
                        <a:t>Smoking Status</a:t>
                      </a:r>
                    </a:p>
                  </a:txBody>
                  <a:tcPr/>
                </a:tc>
                <a:tc hMerge="1">
                  <a:txBody>
                    <a:bodyPr/>
                    <a:lstStyle/>
                    <a:p>
                      <a:endParaRPr lang="en-US"/>
                    </a:p>
                  </a:txBody>
                  <a:tcPr/>
                </a:tc>
                <a:tc gridSpan="2">
                  <a:txBody>
                    <a:bodyPr/>
                    <a:lstStyle/>
                    <a:p>
                      <a:r>
                        <a:rPr lang="en-US" dirty="0"/>
                        <a:t>E-cig use</a:t>
                      </a:r>
                    </a:p>
                  </a:txBody>
                  <a:tcPr/>
                </a:tc>
                <a:tc hMerge="1">
                  <a:txBody>
                    <a:bodyPr/>
                    <a:lstStyle/>
                    <a:p>
                      <a:endParaRPr lang="en-US"/>
                    </a:p>
                  </a:txBody>
                  <a:tcPr/>
                </a:tc>
                <a:tc gridSpan="2">
                  <a:txBody>
                    <a:bodyPr/>
                    <a:lstStyle/>
                    <a:p>
                      <a:r>
                        <a:rPr lang="en-US" dirty="0"/>
                        <a:t>Regular Cigar use</a:t>
                      </a:r>
                    </a:p>
                  </a:txBody>
                  <a:tcPr/>
                </a:tc>
                <a:tc hMerge="1">
                  <a:txBody>
                    <a:bodyPr/>
                    <a:lstStyle/>
                    <a:p>
                      <a:endParaRPr lang="en-US"/>
                    </a:p>
                  </a:txBody>
                  <a:tcPr/>
                </a:tc>
                <a:extLst>
                  <a:ext uri="{0D108BD9-81ED-4DB2-BD59-A6C34878D82A}">
                    <a16:rowId xmlns:a16="http://schemas.microsoft.com/office/drawing/2014/main" val="359559802"/>
                  </a:ext>
                </a:extLst>
              </a:tr>
              <a:tr h="370840">
                <a:tc>
                  <a:txBody>
                    <a:bodyPr/>
                    <a:lstStyle/>
                    <a:p>
                      <a:endParaRPr lang="en-US"/>
                    </a:p>
                  </a:txBody>
                  <a:tcPr/>
                </a:tc>
                <a:tc>
                  <a:txBody>
                    <a:bodyPr/>
                    <a:lstStyle/>
                    <a:p>
                      <a:r>
                        <a:rPr lang="en-US" dirty="0"/>
                        <a:t>Some Days smoker</a:t>
                      </a:r>
                    </a:p>
                  </a:txBody>
                  <a:tcPr/>
                </a:tc>
                <a:tc>
                  <a:txBody>
                    <a:bodyPr/>
                    <a:lstStyle/>
                    <a:p>
                      <a:r>
                        <a:rPr lang="en-US" dirty="0"/>
                        <a:t>Daily Smoker</a:t>
                      </a:r>
                    </a:p>
                  </a:txBody>
                  <a:tcPr/>
                </a:tc>
                <a:tc>
                  <a:txBody>
                    <a:bodyPr/>
                    <a:lstStyle/>
                    <a:p>
                      <a:r>
                        <a:rPr lang="en-US" dirty="0" err="1"/>
                        <a:t>Ecigs</a:t>
                      </a:r>
                      <a:r>
                        <a:rPr lang="en-US" dirty="0"/>
                        <a:t> every day</a:t>
                      </a:r>
                    </a:p>
                  </a:txBody>
                  <a:tcPr/>
                </a:tc>
                <a:tc>
                  <a:txBody>
                    <a:bodyPr/>
                    <a:lstStyle/>
                    <a:p>
                      <a:r>
                        <a:rPr lang="en-US" dirty="0"/>
                        <a:t>E-cigs Never</a:t>
                      </a:r>
                    </a:p>
                  </a:txBody>
                  <a:tcPr/>
                </a:tc>
                <a:tc>
                  <a:txBody>
                    <a:bodyPr/>
                    <a:lstStyle/>
                    <a:p>
                      <a:r>
                        <a:rPr lang="en-US" dirty="0"/>
                        <a:t>Cigar Every day</a:t>
                      </a:r>
                    </a:p>
                  </a:txBody>
                  <a:tcPr/>
                </a:tc>
                <a:tc>
                  <a:txBody>
                    <a:bodyPr/>
                    <a:lstStyle/>
                    <a:p>
                      <a:r>
                        <a:rPr lang="en-US" dirty="0"/>
                        <a:t>Never trier</a:t>
                      </a:r>
                    </a:p>
                  </a:txBody>
                  <a:tcPr/>
                </a:tc>
                <a:extLst>
                  <a:ext uri="{0D108BD9-81ED-4DB2-BD59-A6C34878D82A}">
                    <a16:rowId xmlns:a16="http://schemas.microsoft.com/office/drawing/2014/main" val="2665129562"/>
                  </a:ext>
                </a:extLst>
              </a:tr>
              <a:tr h="370840">
                <a:tc>
                  <a:txBody>
                    <a:bodyPr/>
                    <a:lstStyle/>
                    <a:p>
                      <a:r>
                        <a:rPr lang="en-US" dirty="0"/>
                        <a:t>Young, 18-24 </a:t>
                      </a:r>
                      <a:r>
                        <a:rPr lang="en-US" dirty="0" err="1"/>
                        <a:t>yrs</a:t>
                      </a:r>
                      <a:endParaRPr lang="en-US" dirty="0"/>
                    </a:p>
                  </a:txBody>
                  <a:tcPr/>
                </a:tc>
                <a:tc>
                  <a:txBody>
                    <a:bodyPr/>
                    <a:lstStyle/>
                    <a:p>
                      <a:r>
                        <a:rPr lang="en-US" dirty="0"/>
                        <a:t>22.6</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50.2</a:t>
                      </a:r>
                    </a:p>
                    <a:p>
                      <a:endParaRPr lang="en-US" dirty="0"/>
                    </a:p>
                  </a:txBody>
                  <a:tcPr/>
                </a:tc>
                <a:tc>
                  <a:txBody>
                    <a:bodyPr/>
                    <a:lstStyle/>
                    <a:p>
                      <a:r>
                        <a:rPr lang="en-US" dirty="0"/>
                        <a:t>5.7</a:t>
                      </a:r>
                    </a:p>
                  </a:txBody>
                  <a:tcPr/>
                </a:tc>
                <a:tc>
                  <a:txBody>
                    <a:bodyPr/>
                    <a:lstStyle/>
                    <a:p>
                      <a:r>
                        <a:rPr lang="en-US" dirty="0"/>
                        <a:t>37.7</a:t>
                      </a:r>
                    </a:p>
                  </a:txBody>
                  <a:tcPr/>
                </a:tc>
                <a:tc>
                  <a:txBody>
                    <a:bodyPr/>
                    <a:lstStyle/>
                    <a:p>
                      <a:r>
                        <a:rPr lang="en-US" dirty="0"/>
                        <a:t>0.6</a:t>
                      </a:r>
                    </a:p>
                  </a:txBody>
                  <a:tcPr/>
                </a:tc>
                <a:tc>
                  <a:txBody>
                    <a:bodyPr/>
                    <a:lstStyle/>
                    <a:p>
                      <a:r>
                        <a:rPr lang="en-US" dirty="0"/>
                        <a:t>1.2</a:t>
                      </a:r>
                    </a:p>
                  </a:txBody>
                  <a:tcPr/>
                </a:tc>
                <a:extLst>
                  <a:ext uri="{0D108BD9-81ED-4DB2-BD59-A6C34878D82A}">
                    <a16:rowId xmlns:a16="http://schemas.microsoft.com/office/drawing/2014/main" val="3305579111"/>
                  </a:ext>
                </a:extLst>
              </a:tr>
              <a:tr h="370840">
                <a:tc>
                  <a:txBody>
                    <a:bodyPr/>
                    <a:lstStyle/>
                    <a:p>
                      <a:r>
                        <a:rPr lang="en-US" dirty="0"/>
                        <a:t>Older, 25 </a:t>
                      </a:r>
                      <a:r>
                        <a:rPr lang="en-US" dirty="0" err="1"/>
                        <a:t>yrs</a:t>
                      </a:r>
                      <a:r>
                        <a:rPr lang="en-US" dirty="0"/>
                        <a:t> or more</a:t>
                      </a:r>
                    </a:p>
                  </a:txBody>
                  <a:tcPr/>
                </a:tc>
                <a:tc>
                  <a:txBody>
                    <a:bodyPr/>
                    <a:lstStyle/>
                    <a:p>
                      <a:r>
                        <a:rPr lang="en-US" dirty="0"/>
                        <a:t>9.1</a:t>
                      </a:r>
                    </a:p>
                  </a:txBody>
                  <a:tcPr/>
                </a:tc>
                <a:tc>
                  <a:txBody>
                    <a:bodyPr/>
                    <a:lstStyle/>
                    <a:p>
                      <a:r>
                        <a:rPr lang="en-US" dirty="0"/>
                        <a:t>30.0</a:t>
                      </a:r>
                    </a:p>
                  </a:txBody>
                  <a:tcPr/>
                </a:tc>
                <a:tc>
                  <a:txBody>
                    <a:bodyPr/>
                    <a:lstStyle/>
                    <a:p>
                      <a:r>
                        <a:rPr lang="en-US" dirty="0"/>
                        <a:t>2.5</a:t>
                      </a:r>
                    </a:p>
                  </a:txBody>
                  <a:tcPr/>
                </a:tc>
                <a:tc>
                  <a:txBody>
                    <a:bodyPr/>
                    <a:lstStyle/>
                    <a:p>
                      <a:r>
                        <a:rPr lang="en-US" dirty="0"/>
                        <a:t>71.8</a:t>
                      </a:r>
                    </a:p>
                  </a:txBody>
                  <a:tcPr/>
                </a:tc>
                <a:tc>
                  <a:txBody>
                    <a:bodyPr/>
                    <a:lstStyle/>
                    <a:p>
                      <a:r>
                        <a:rPr lang="en-US" dirty="0"/>
                        <a:t>48.4</a:t>
                      </a:r>
                    </a:p>
                  </a:txBody>
                  <a:tcPr/>
                </a:tc>
                <a:tc>
                  <a:txBody>
                    <a:bodyPr/>
                    <a:lstStyle/>
                    <a:p>
                      <a:r>
                        <a:rPr lang="en-US" dirty="0"/>
                        <a:t>56.6</a:t>
                      </a:r>
                    </a:p>
                  </a:txBody>
                  <a:tcPr/>
                </a:tc>
                <a:extLst>
                  <a:ext uri="{0D108BD9-81ED-4DB2-BD59-A6C34878D82A}">
                    <a16:rowId xmlns:a16="http://schemas.microsoft.com/office/drawing/2014/main" val="172780372"/>
                  </a:ext>
                </a:extLst>
              </a:tr>
            </a:tbl>
          </a:graphicData>
        </a:graphic>
      </p:graphicFrame>
      <p:sp>
        <p:nvSpPr>
          <p:cNvPr id="4" name="Slide Number Placeholder 3">
            <a:extLst>
              <a:ext uri="{FF2B5EF4-FFF2-40B4-BE49-F238E27FC236}">
                <a16:creationId xmlns:a16="http://schemas.microsoft.com/office/drawing/2014/main" id="{1EF12C25-9461-4D86-BF37-2AB48AA1C914}"/>
              </a:ext>
            </a:extLst>
          </p:cNvPr>
          <p:cNvSpPr>
            <a:spLocks noGrp="1"/>
          </p:cNvSpPr>
          <p:nvPr>
            <p:ph type="sldNum" sz="quarter" idx="4"/>
          </p:nvPr>
        </p:nvSpPr>
        <p:spPr/>
        <p:txBody>
          <a:bodyPr/>
          <a:lstStyle/>
          <a:p>
            <a:fld id="{042AED99-7FB4-404E-8A97-64753DCE42EC}" type="slidenum">
              <a:rPr lang="en-US" smtClean="0"/>
              <a:pPr/>
              <a:t>11</a:t>
            </a:fld>
            <a:endParaRPr lang="en-US" dirty="0"/>
          </a:p>
        </p:txBody>
      </p:sp>
    </p:spTree>
    <p:extLst>
      <p:ext uri="{BB962C8B-B14F-4D97-AF65-F5344CB8AC3E}">
        <p14:creationId xmlns:p14="http://schemas.microsoft.com/office/powerpoint/2010/main" val="319812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2"/>
          <p:cNvSpPr>
            <a:spLocks noChangeArrowheads="1"/>
          </p:cNvSpPr>
          <p:nvPr/>
        </p:nvSpPr>
        <p:spPr bwMode="auto">
          <a:xfrm>
            <a:off x="1070284" y="1923754"/>
            <a:ext cx="3416300" cy="3005959"/>
          </a:xfrm>
          <a:prstGeom prst="rect">
            <a:avLst/>
          </a:prstGeom>
          <a:solidFill>
            <a:schemeClr val="accent1"/>
          </a:solidFill>
          <a:ln w="12700">
            <a:solidFill>
              <a:schemeClr val="tx1"/>
            </a:solidFill>
            <a:miter lim="800000"/>
            <a:headEnd/>
            <a:tailEnd/>
          </a:ln>
          <a:effectLst/>
        </p:spPr>
        <p:txBody>
          <a:bodyPr wrap="none" anchor="ctr"/>
          <a:lstStyle/>
          <a:p>
            <a:endParaRPr lang="en-US"/>
          </a:p>
        </p:txBody>
      </p:sp>
      <p:sp>
        <p:nvSpPr>
          <p:cNvPr id="13" name="Line 23"/>
          <p:cNvSpPr>
            <a:spLocks noChangeShapeType="1"/>
          </p:cNvSpPr>
          <p:nvPr/>
        </p:nvSpPr>
        <p:spPr bwMode="auto">
          <a:xfrm flipH="1">
            <a:off x="2740788" y="1869882"/>
            <a:ext cx="0" cy="3005959"/>
          </a:xfrm>
          <a:prstGeom prst="line">
            <a:avLst/>
          </a:prstGeom>
          <a:noFill/>
          <a:ln w="12700">
            <a:solidFill>
              <a:schemeClr val="tx1"/>
            </a:solidFill>
            <a:round/>
            <a:headEnd/>
            <a:tailEnd/>
          </a:ln>
          <a:effectLst/>
        </p:spPr>
        <p:txBody>
          <a:bodyPr wrap="none" anchor="ctr"/>
          <a:lstStyle/>
          <a:p>
            <a:endParaRPr lang="en-US"/>
          </a:p>
        </p:txBody>
      </p:sp>
      <p:sp>
        <p:nvSpPr>
          <p:cNvPr id="14" name="Line 24"/>
          <p:cNvSpPr>
            <a:spLocks noChangeShapeType="1"/>
          </p:cNvSpPr>
          <p:nvPr/>
        </p:nvSpPr>
        <p:spPr bwMode="auto">
          <a:xfrm>
            <a:off x="1032644" y="3372559"/>
            <a:ext cx="3416300" cy="0"/>
          </a:xfrm>
          <a:prstGeom prst="line">
            <a:avLst/>
          </a:prstGeom>
          <a:noFill/>
          <a:ln w="12700">
            <a:solidFill>
              <a:schemeClr val="tx1"/>
            </a:solidFill>
            <a:round/>
            <a:headEnd/>
            <a:tailEnd/>
          </a:ln>
          <a:effectLst/>
        </p:spPr>
        <p:txBody>
          <a:bodyPr wrap="none" anchor="ctr"/>
          <a:lstStyle/>
          <a:p>
            <a:endParaRPr lang="en-US"/>
          </a:p>
        </p:txBody>
      </p:sp>
      <p:sp>
        <p:nvSpPr>
          <p:cNvPr id="17" name="Rectangle 25"/>
          <p:cNvSpPr>
            <a:spLocks noChangeArrowheads="1"/>
          </p:cNvSpPr>
          <p:nvPr/>
        </p:nvSpPr>
        <p:spPr bwMode="auto">
          <a:xfrm>
            <a:off x="1695263" y="2198897"/>
            <a:ext cx="435429"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a</a:t>
            </a:r>
            <a:endParaRPr lang="en-US" sz="2800" baseline="-25000" dirty="0">
              <a:solidFill>
                <a:schemeClr val="bg1"/>
              </a:solidFill>
            </a:endParaRPr>
          </a:p>
        </p:txBody>
      </p:sp>
      <p:sp>
        <p:nvSpPr>
          <p:cNvPr id="18" name="Rectangle 25"/>
          <p:cNvSpPr>
            <a:spLocks noChangeArrowheads="1"/>
          </p:cNvSpPr>
          <p:nvPr/>
        </p:nvSpPr>
        <p:spPr bwMode="auto">
          <a:xfrm>
            <a:off x="3366023" y="2241241"/>
            <a:ext cx="435428"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b</a:t>
            </a:r>
            <a:endParaRPr lang="en-US" sz="2800" baseline="-25000" dirty="0">
              <a:solidFill>
                <a:schemeClr val="bg1"/>
              </a:solidFill>
            </a:endParaRPr>
          </a:p>
        </p:txBody>
      </p:sp>
      <p:sp>
        <p:nvSpPr>
          <p:cNvPr id="19" name="Rectangle 25"/>
          <p:cNvSpPr>
            <a:spLocks noChangeArrowheads="1"/>
          </p:cNvSpPr>
          <p:nvPr/>
        </p:nvSpPr>
        <p:spPr bwMode="auto">
          <a:xfrm>
            <a:off x="1711029" y="3692906"/>
            <a:ext cx="401549"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c</a:t>
            </a:r>
            <a:endParaRPr lang="en-US" sz="2800" baseline="-25000" dirty="0">
              <a:solidFill>
                <a:schemeClr val="bg1"/>
              </a:solidFill>
            </a:endParaRPr>
          </a:p>
        </p:txBody>
      </p:sp>
      <p:sp>
        <p:nvSpPr>
          <p:cNvPr id="20" name="Rectangle 25"/>
          <p:cNvSpPr>
            <a:spLocks noChangeArrowheads="1"/>
          </p:cNvSpPr>
          <p:nvPr/>
        </p:nvSpPr>
        <p:spPr bwMode="auto">
          <a:xfrm>
            <a:off x="3399602" y="3692905"/>
            <a:ext cx="399802"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d</a:t>
            </a:r>
            <a:endParaRPr lang="en-US" sz="2800" baseline="-25000" dirty="0">
              <a:solidFill>
                <a:schemeClr val="bg1"/>
              </a:solidFill>
            </a:endParaRPr>
          </a:p>
        </p:txBody>
      </p:sp>
      <p:sp>
        <p:nvSpPr>
          <p:cNvPr id="2" name="Rectangle 1"/>
          <p:cNvSpPr/>
          <p:nvPr/>
        </p:nvSpPr>
        <p:spPr>
          <a:xfrm>
            <a:off x="1647662" y="5772560"/>
            <a:ext cx="6716418" cy="461665"/>
          </a:xfrm>
          <a:prstGeom prst="rect">
            <a:avLst/>
          </a:prstGeom>
        </p:spPr>
        <p:txBody>
          <a:bodyPr wrap="square">
            <a:spAutoFit/>
          </a:bodyPr>
          <a:lstStyle/>
          <a:p>
            <a:r>
              <a:rPr lang="en-US" sz="2400" dirty="0"/>
              <a:t>OR=(a*d)/(c*b)</a:t>
            </a:r>
          </a:p>
        </p:txBody>
      </p:sp>
      <p:sp>
        <p:nvSpPr>
          <p:cNvPr id="3" name="Rectangle 2"/>
          <p:cNvSpPr/>
          <p:nvPr/>
        </p:nvSpPr>
        <p:spPr bwMode="auto">
          <a:xfrm>
            <a:off x="5491214" y="1336462"/>
            <a:ext cx="3416300" cy="2092538"/>
          </a:xfrm>
          <a:prstGeom prst="rect">
            <a:avLst/>
          </a:prstGeom>
          <a:solidFill>
            <a:schemeClr val="bg1">
              <a:lumMod val="95000"/>
            </a:schemeClr>
          </a:solidFill>
          <a:ln w="9525" cap="flat" cmpd="sng" algn="ctr">
            <a:solidFill>
              <a:schemeClr val="bg1">
                <a:lumMod val="6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28" name="TextBox 27"/>
          <p:cNvSpPr txBox="1"/>
          <p:nvPr/>
        </p:nvSpPr>
        <p:spPr>
          <a:xfrm>
            <a:off x="5924561" y="1646908"/>
            <a:ext cx="2604579" cy="1323439"/>
          </a:xfrm>
          <a:prstGeom prst="rect">
            <a:avLst/>
          </a:prstGeom>
          <a:noFill/>
        </p:spPr>
        <p:txBody>
          <a:bodyPr wrap="square" rtlCol="0">
            <a:spAutoFit/>
          </a:bodyPr>
          <a:lstStyle/>
          <a:p>
            <a:r>
              <a:rPr lang="en-US" sz="2000" dirty="0"/>
              <a:t>OR= (</a:t>
            </a:r>
            <a:r>
              <a:rPr lang="en-US" sz="2000" dirty="0" err="1"/>
              <a:t>Odds</a:t>
            </a:r>
            <a:r>
              <a:rPr lang="en-US" sz="1600" dirty="0" err="1"/>
              <a:t>exp</a:t>
            </a:r>
            <a:r>
              <a:rPr lang="en-US" sz="2000" dirty="0"/>
              <a:t>)/</a:t>
            </a:r>
          </a:p>
          <a:p>
            <a:r>
              <a:rPr lang="en-US" sz="2000" dirty="0"/>
              <a:t>       (</a:t>
            </a:r>
            <a:r>
              <a:rPr lang="en-US" sz="2000" dirty="0" err="1"/>
              <a:t>Oddsunexp</a:t>
            </a:r>
            <a:r>
              <a:rPr lang="en-US" sz="2000" dirty="0"/>
              <a:t>)</a:t>
            </a:r>
          </a:p>
          <a:p>
            <a:endParaRPr lang="en-US" sz="2000" dirty="0"/>
          </a:p>
          <a:p>
            <a:r>
              <a:rPr lang="en-US" sz="2000" dirty="0"/>
              <a:t>Referent=E-cig never </a:t>
            </a:r>
          </a:p>
        </p:txBody>
      </p:sp>
      <p:sp>
        <p:nvSpPr>
          <p:cNvPr id="30" name="Rectangle 20"/>
          <p:cNvSpPr>
            <a:spLocks noChangeArrowheads="1"/>
          </p:cNvSpPr>
          <p:nvPr/>
        </p:nvSpPr>
        <p:spPr bwMode="auto">
          <a:xfrm rot="16200000">
            <a:off x="168616" y="2120012"/>
            <a:ext cx="1565437" cy="828432"/>
          </a:xfrm>
          <a:prstGeom prst="rect">
            <a:avLst/>
          </a:prstGeom>
          <a:noFill/>
          <a:ln w="12700">
            <a:noFill/>
            <a:miter lim="800000"/>
            <a:headEnd/>
            <a:tailEnd/>
          </a:ln>
          <a:effectLst/>
        </p:spPr>
        <p:txBody>
          <a:bodyPr wrap="square" lIns="90488" tIns="44450" rIns="90488" bIns="44450">
            <a:spAutoFit/>
          </a:bodyPr>
          <a:lstStyle/>
          <a:p>
            <a:r>
              <a:rPr lang="en-US" sz="2400" dirty="0"/>
              <a:t>18-24 </a:t>
            </a:r>
            <a:r>
              <a:rPr lang="en-US" sz="2400" dirty="0" err="1"/>
              <a:t>yrs</a:t>
            </a:r>
            <a:endParaRPr lang="en-US" sz="2400" dirty="0"/>
          </a:p>
          <a:p>
            <a:endParaRPr lang="en-US" sz="2400" dirty="0"/>
          </a:p>
        </p:txBody>
      </p:sp>
      <p:sp>
        <p:nvSpPr>
          <p:cNvPr id="31" name="Rectangle 20"/>
          <p:cNvSpPr>
            <a:spLocks noChangeArrowheads="1"/>
          </p:cNvSpPr>
          <p:nvPr/>
        </p:nvSpPr>
        <p:spPr bwMode="auto">
          <a:xfrm rot="16200000">
            <a:off x="-21097" y="3531454"/>
            <a:ext cx="1446144" cy="828432"/>
          </a:xfrm>
          <a:prstGeom prst="rect">
            <a:avLst/>
          </a:prstGeom>
          <a:noFill/>
          <a:ln w="12700">
            <a:noFill/>
            <a:miter lim="800000"/>
            <a:headEnd/>
            <a:tailEnd/>
          </a:ln>
          <a:effectLst/>
        </p:spPr>
        <p:txBody>
          <a:bodyPr wrap="square" lIns="90488" tIns="44450" rIns="90488" bIns="44450">
            <a:spAutoFit/>
          </a:bodyPr>
          <a:lstStyle/>
          <a:p>
            <a:r>
              <a:rPr lang="en-US" sz="2400" dirty="0"/>
              <a:t>25yrs or more</a:t>
            </a:r>
          </a:p>
        </p:txBody>
      </p:sp>
      <p:sp>
        <p:nvSpPr>
          <p:cNvPr id="32" name="Rectangle 20"/>
          <p:cNvSpPr>
            <a:spLocks noChangeArrowheads="1"/>
          </p:cNvSpPr>
          <p:nvPr/>
        </p:nvSpPr>
        <p:spPr bwMode="auto">
          <a:xfrm>
            <a:off x="1070284" y="1031047"/>
            <a:ext cx="1559458" cy="828432"/>
          </a:xfrm>
          <a:prstGeom prst="rect">
            <a:avLst/>
          </a:prstGeom>
          <a:noFill/>
          <a:ln w="12700">
            <a:noFill/>
            <a:miter lim="800000"/>
            <a:headEnd/>
            <a:tailEnd/>
          </a:ln>
          <a:effectLst/>
        </p:spPr>
        <p:txBody>
          <a:bodyPr wrap="square" lIns="90488" tIns="44450" rIns="90488" bIns="44450">
            <a:spAutoFit/>
          </a:bodyPr>
          <a:lstStyle/>
          <a:p>
            <a:r>
              <a:rPr lang="en-US" sz="2400" dirty="0"/>
              <a:t>E-cig every day</a:t>
            </a:r>
          </a:p>
        </p:txBody>
      </p:sp>
      <p:sp>
        <p:nvSpPr>
          <p:cNvPr id="33" name="Rectangle 20"/>
          <p:cNvSpPr>
            <a:spLocks noChangeArrowheads="1"/>
          </p:cNvSpPr>
          <p:nvPr/>
        </p:nvSpPr>
        <p:spPr bwMode="auto">
          <a:xfrm>
            <a:off x="2847999" y="1031047"/>
            <a:ext cx="1664982" cy="459100"/>
          </a:xfrm>
          <a:prstGeom prst="rect">
            <a:avLst/>
          </a:prstGeom>
          <a:noFill/>
          <a:ln w="12700">
            <a:noFill/>
            <a:miter lim="800000"/>
            <a:headEnd/>
            <a:tailEnd/>
          </a:ln>
          <a:effectLst/>
        </p:spPr>
        <p:txBody>
          <a:bodyPr wrap="square" lIns="90488" tIns="44450" rIns="90488" bIns="44450">
            <a:spAutoFit/>
          </a:bodyPr>
          <a:lstStyle/>
          <a:p>
            <a:pPr algn="ctr"/>
            <a:r>
              <a:rPr lang="en-US" sz="2400" dirty="0"/>
              <a:t>E-cig never</a:t>
            </a:r>
          </a:p>
        </p:txBody>
      </p:sp>
      <p:sp>
        <p:nvSpPr>
          <p:cNvPr id="27" name="TextBox 26"/>
          <p:cNvSpPr txBox="1"/>
          <p:nvPr/>
        </p:nvSpPr>
        <p:spPr>
          <a:xfrm>
            <a:off x="531254" y="335742"/>
            <a:ext cx="9143999" cy="769441"/>
          </a:xfrm>
          <a:prstGeom prst="rect">
            <a:avLst/>
          </a:prstGeom>
          <a:noFill/>
        </p:spPr>
        <p:txBody>
          <a:bodyPr wrap="square" rtlCol="0">
            <a:spAutoFit/>
          </a:bodyPr>
          <a:lstStyle/>
          <a:p>
            <a:r>
              <a:rPr lang="en-US" sz="4400" dirty="0">
                <a:solidFill>
                  <a:srgbClr val="5C8CBB"/>
                </a:solidFill>
              </a:rPr>
              <a:t>Calculating the odds ratio</a:t>
            </a:r>
          </a:p>
        </p:txBody>
      </p:sp>
    </p:spTree>
    <p:extLst>
      <p:ext uri="{BB962C8B-B14F-4D97-AF65-F5344CB8AC3E}">
        <p14:creationId xmlns:p14="http://schemas.microsoft.com/office/powerpoint/2010/main" val="1510534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2"/>
          <p:cNvSpPr>
            <a:spLocks noChangeArrowheads="1"/>
          </p:cNvSpPr>
          <p:nvPr/>
        </p:nvSpPr>
        <p:spPr bwMode="auto">
          <a:xfrm>
            <a:off x="2868331" y="1859479"/>
            <a:ext cx="3416300" cy="3005959"/>
          </a:xfrm>
          <a:prstGeom prst="rect">
            <a:avLst/>
          </a:prstGeom>
          <a:solidFill>
            <a:schemeClr val="accent1"/>
          </a:solidFill>
          <a:ln w="12700">
            <a:solidFill>
              <a:schemeClr val="tx1"/>
            </a:solidFill>
            <a:miter lim="800000"/>
            <a:headEnd/>
            <a:tailEnd/>
          </a:ln>
          <a:effectLst/>
        </p:spPr>
        <p:txBody>
          <a:bodyPr wrap="none" anchor="ctr"/>
          <a:lstStyle/>
          <a:p>
            <a:endParaRPr lang="en-US"/>
          </a:p>
        </p:txBody>
      </p:sp>
      <p:sp>
        <p:nvSpPr>
          <p:cNvPr id="13" name="Line 23"/>
          <p:cNvSpPr>
            <a:spLocks noChangeShapeType="1"/>
          </p:cNvSpPr>
          <p:nvPr/>
        </p:nvSpPr>
        <p:spPr bwMode="auto">
          <a:xfrm flipH="1">
            <a:off x="4512438" y="1869882"/>
            <a:ext cx="0" cy="3005959"/>
          </a:xfrm>
          <a:prstGeom prst="line">
            <a:avLst/>
          </a:prstGeom>
          <a:noFill/>
          <a:ln w="12700">
            <a:solidFill>
              <a:schemeClr val="tx1"/>
            </a:solidFill>
            <a:round/>
            <a:headEnd/>
            <a:tailEnd/>
          </a:ln>
          <a:effectLst/>
        </p:spPr>
        <p:txBody>
          <a:bodyPr wrap="none" anchor="ctr"/>
          <a:lstStyle/>
          <a:p>
            <a:endParaRPr lang="en-US"/>
          </a:p>
        </p:txBody>
      </p:sp>
      <p:sp>
        <p:nvSpPr>
          <p:cNvPr id="14" name="Line 24"/>
          <p:cNvSpPr>
            <a:spLocks noChangeShapeType="1"/>
          </p:cNvSpPr>
          <p:nvPr/>
        </p:nvSpPr>
        <p:spPr bwMode="auto">
          <a:xfrm>
            <a:off x="2804294" y="3372559"/>
            <a:ext cx="3416300" cy="0"/>
          </a:xfrm>
          <a:prstGeom prst="line">
            <a:avLst/>
          </a:prstGeom>
          <a:noFill/>
          <a:ln w="12700">
            <a:solidFill>
              <a:schemeClr val="tx1"/>
            </a:solidFill>
            <a:round/>
            <a:headEnd/>
            <a:tailEnd/>
          </a:ln>
          <a:effectLst/>
        </p:spPr>
        <p:txBody>
          <a:bodyPr wrap="none" anchor="ctr"/>
          <a:lstStyle/>
          <a:p>
            <a:endParaRPr lang="en-US"/>
          </a:p>
        </p:txBody>
      </p:sp>
      <p:sp>
        <p:nvSpPr>
          <p:cNvPr id="17" name="Rectangle 25"/>
          <p:cNvSpPr>
            <a:spLocks noChangeArrowheads="1"/>
          </p:cNvSpPr>
          <p:nvPr/>
        </p:nvSpPr>
        <p:spPr bwMode="auto">
          <a:xfrm>
            <a:off x="3377938" y="2198897"/>
            <a:ext cx="1045524" cy="500137"/>
          </a:xfrm>
          <a:prstGeom prst="rect">
            <a:avLst/>
          </a:prstGeom>
          <a:noFill/>
          <a:ln w="12700">
            <a:noFill/>
            <a:miter lim="800000"/>
            <a:headEnd/>
            <a:tailEnd/>
          </a:ln>
          <a:effectLst/>
        </p:spPr>
        <p:txBody>
          <a:bodyPr wrap="square" lIns="90488" tIns="44450" rIns="90488" bIns="44450">
            <a:spAutoFit/>
          </a:bodyPr>
          <a:lstStyle/>
          <a:p>
            <a:r>
              <a:rPr lang="en-US" sz="4000" baseline="-25000" dirty="0">
                <a:solidFill>
                  <a:schemeClr val="bg1"/>
                </a:solidFill>
              </a:rPr>
              <a:t>5.7</a:t>
            </a:r>
          </a:p>
        </p:txBody>
      </p:sp>
      <p:sp>
        <p:nvSpPr>
          <p:cNvPr id="18" name="Rectangle 25"/>
          <p:cNvSpPr>
            <a:spLocks noChangeArrowheads="1"/>
          </p:cNvSpPr>
          <p:nvPr/>
        </p:nvSpPr>
        <p:spPr bwMode="auto">
          <a:xfrm>
            <a:off x="5137672" y="2241241"/>
            <a:ext cx="1082922"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37.7</a:t>
            </a:r>
            <a:endParaRPr lang="en-US" sz="2800" baseline="-25000" dirty="0">
              <a:solidFill>
                <a:schemeClr val="bg1"/>
              </a:solidFill>
            </a:endParaRPr>
          </a:p>
        </p:txBody>
      </p:sp>
      <p:sp>
        <p:nvSpPr>
          <p:cNvPr id="19" name="Rectangle 25"/>
          <p:cNvSpPr>
            <a:spLocks noChangeArrowheads="1"/>
          </p:cNvSpPr>
          <p:nvPr/>
        </p:nvSpPr>
        <p:spPr bwMode="auto">
          <a:xfrm>
            <a:off x="3409933" y="3692906"/>
            <a:ext cx="780399"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2.5</a:t>
            </a:r>
            <a:endParaRPr lang="en-US" sz="2800" baseline="-25000" dirty="0">
              <a:solidFill>
                <a:schemeClr val="bg1"/>
              </a:solidFill>
            </a:endParaRPr>
          </a:p>
        </p:txBody>
      </p:sp>
      <p:sp>
        <p:nvSpPr>
          <p:cNvPr id="20" name="Rectangle 25"/>
          <p:cNvSpPr>
            <a:spLocks noChangeArrowheads="1"/>
          </p:cNvSpPr>
          <p:nvPr/>
        </p:nvSpPr>
        <p:spPr bwMode="auto">
          <a:xfrm>
            <a:off x="5171252" y="3692905"/>
            <a:ext cx="1049342"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71.8</a:t>
            </a:r>
            <a:endParaRPr lang="en-US" sz="2800" baseline="-25000" dirty="0">
              <a:solidFill>
                <a:schemeClr val="bg1"/>
              </a:solidFill>
            </a:endParaRPr>
          </a:p>
        </p:txBody>
      </p:sp>
      <p:sp>
        <p:nvSpPr>
          <p:cNvPr id="2" name="Rectangle 1"/>
          <p:cNvSpPr/>
          <p:nvPr/>
        </p:nvSpPr>
        <p:spPr>
          <a:xfrm>
            <a:off x="287759" y="5185783"/>
            <a:ext cx="8995390" cy="1569660"/>
          </a:xfrm>
          <a:prstGeom prst="rect">
            <a:avLst/>
          </a:prstGeom>
        </p:spPr>
        <p:txBody>
          <a:bodyPr wrap="square">
            <a:spAutoFit/>
          </a:bodyPr>
          <a:lstStyle/>
          <a:p>
            <a:r>
              <a:rPr lang="en-US" sz="2400" dirty="0"/>
              <a:t>OR=(5.7*71.8)/(2.5*37.7)=4.34 which approximates AOR of 4.02</a:t>
            </a:r>
          </a:p>
          <a:p>
            <a:endParaRPr lang="en-US" sz="2400" dirty="0"/>
          </a:p>
          <a:p>
            <a:r>
              <a:rPr lang="en-US" sz="2400" dirty="0"/>
              <a:t>AOR is from logistic regression adjusted for gender, race, education, religion, and subjective financial status</a:t>
            </a:r>
          </a:p>
        </p:txBody>
      </p:sp>
      <p:sp>
        <p:nvSpPr>
          <p:cNvPr id="30" name="Rectangle 20"/>
          <p:cNvSpPr>
            <a:spLocks noChangeArrowheads="1"/>
          </p:cNvSpPr>
          <p:nvPr/>
        </p:nvSpPr>
        <p:spPr bwMode="auto">
          <a:xfrm rot="16200000">
            <a:off x="1940266" y="2120012"/>
            <a:ext cx="1565437" cy="828432"/>
          </a:xfrm>
          <a:prstGeom prst="rect">
            <a:avLst/>
          </a:prstGeom>
          <a:noFill/>
          <a:ln w="12700">
            <a:noFill/>
            <a:miter lim="800000"/>
            <a:headEnd/>
            <a:tailEnd/>
          </a:ln>
          <a:effectLst/>
        </p:spPr>
        <p:txBody>
          <a:bodyPr wrap="square" lIns="90488" tIns="44450" rIns="90488" bIns="44450">
            <a:spAutoFit/>
          </a:bodyPr>
          <a:lstStyle/>
          <a:p>
            <a:r>
              <a:rPr lang="en-US" sz="2400" dirty="0"/>
              <a:t>18-24 </a:t>
            </a:r>
            <a:r>
              <a:rPr lang="en-US" sz="2400" dirty="0" err="1"/>
              <a:t>yrs</a:t>
            </a:r>
            <a:endParaRPr lang="en-US" sz="2400" dirty="0"/>
          </a:p>
          <a:p>
            <a:endParaRPr lang="en-US" sz="2400" dirty="0"/>
          </a:p>
        </p:txBody>
      </p:sp>
      <p:sp>
        <p:nvSpPr>
          <p:cNvPr id="31" name="Rectangle 20"/>
          <p:cNvSpPr>
            <a:spLocks noChangeArrowheads="1"/>
          </p:cNvSpPr>
          <p:nvPr/>
        </p:nvSpPr>
        <p:spPr bwMode="auto">
          <a:xfrm rot="16200000">
            <a:off x="1750553" y="3531454"/>
            <a:ext cx="1446144" cy="828432"/>
          </a:xfrm>
          <a:prstGeom prst="rect">
            <a:avLst/>
          </a:prstGeom>
          <a:noFill/>
          <a:ln w="12700">
            <a:noFill/>
            <a:miter lim="800000"/>
            <a:headEnd/>
            <a:tailEnd/>
          </a:ln>
          <a:effectLst/>
        </p:spPr>
        <p:txBody>
          <a:bodyPr wrap="square" lIns="90488" tIns="44450" rIns="90488" bIns="44450">
            <a:spAutoFit/>
          </a:bodyPr>
          <a:lstStyle/>
          <a:p>
            <a:r>
              <a:rPr lang="en-US" sz="2400" dirty="0"/>
              <a:t>25yrs or more</a:t>
            </a:r>
          </a:p>
        </p:txBody>
      </p:sp>
      <p:sp>
        <p:nvSpPr>
          <p:cNvPr id="32" name="Rectangle 20"/>
          <p:cNvSpPr>
            <a:spLocks noChangeArrowheads="1"/>
          </p:cNvSpPr>
          <p:nvPr/>
        </p:nvSpPr>
        <p:spPr bwMode="auto">
          <a:xfrm>
            <a:off x="2841934" y="1031047"/>
            <a:ext cx="1559458" cy="828432"/>
          </a:xfrm>
          <a:prstGeom prst="rect">
            <a:avLst/>
          </a:prstGeom>
          <a:noFill/>
          <a:ln w="12700">
            <a:noFill/>
            <a:miter lim="800000"/>
            <a:headEnd/>
            <a:tailEnd/>
          </a:ln>
          <a:effectLst/>
        </p:spPr>
        <p:txBody>
          <a:bodyPr wrap="square" lIns="90488" tIns="44450" rIns="90488" bIns="44450">
            <a:spAutoFit/>
          </a:bodyPr>
          <a:lstStyle/>
          <a:p>
            <a:r>
              <a:rPr lang="en-US" sz="2400" dirty="0"/>
              <a:t>E-cig every day</a:t>
            </a:r>
          </a:p>
        </p:txBody>
      </p:sp>
      <p:sp>
        <p:nvSpPr>
          <p:cNvPr id="33" name="Rectangle 20"/>
          <p:cNvSpPr>
            <a:spLocks noChangeArrowheads="1"/>
          </p:cNvSpPr>
          <p:nvPr/>
        </p:nvSpPr>
        <p:spPr bwMode="auto">
          <a:xfrm>
            <a:off x="4619649" y="1031047"/>
            <a:ext cx="1664982" cy="459100"/>
          </a:xfrm>
          <a:prstGeom prst="rect">
            <a:avLst/>
          </a:prstGeom>
          <a:noFill/>
          <a:ln w="12700">
            <a:noFill/>
            <a:miter lim="800000"/>
            <a:headEnd/>
            <a:tailEnd/>
          </a:ln>
          <a:effectLst/>
        </p:spPr>
        <p:txBody>
          <a:bodyPr wrap="square" lIns="90488" tIns="44450" rIns="90488" bIns="44450">
            <a:spAutoFit/>
          </a:bodyPr>
          <a:lstStyle/>
          <a:p>
            <a:pPr algn="ctr"/>
            <a:r>
              <a:rPr lang="en-US" sz="2400" dirty="0"/>
              <a:t>E-cig never</a:t>
            </a:r>
          </a:p>
        </p:txBody>
      </p:sp>
      <p:sp>
        <p:nvSpPr>
          <p:cNvPr id="27" name="TextBox 26"/>
          <p:cNvSpPr txBox="1"/>
          <p:nvPr/>
        </p:nvSpPr>
        <p:spPr>
          <a:xfrm>
            <a:off x="531254" y="335742"/>
            <a:ext cx="9143999" cy="769441"/>
          </a:xfrm>
          <a:prstGeom prst="rect">
            <a:avLst/>
          </a:prstGeom>
          <a:noFill/>
        </p:spPr>
        <p:txBody>
          <a:bodyPr wrap="square" rtlCol="0">
            <a:spAutoFit/>
          </a:bodyPr>
          <a:lstStyle/>
          <a:p>
            <a:r>
              <a:rPr lang="en-US" sz="4400" dirty="0">
                <a:solidFill>
                  <a:srgbClr val="5C8CBB"/>
                </a:solidFill>
              </a:rPr>
              <a:t>Calculating the odds ratio</a:t>
            </a:r>
          </a:p>
        </p:txBody>
      </p:sp>
    </p:spTree>
    <p:extLst>
      <p:ext uri="{BB962C8B-B14F-4D97-AF65-F5344CB8AC3E}">
        <p14:creationId xmlns:p14="http://schemas.microsoft.com/office/powerpoint/2010/main" val="1861251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8216" y="2000250"/>
            <a:ext cx="7704667" cy="4522008"/>
          </a:xfrm>
        </p:spPr>
        <p:txBody>
          <a:bodyPr/>
          <a:lstStyle/>
          <a:p>
            <a:pPr marL="0" indent="0">
              <a:buNone/>
            </a:pPr>
            <a:endParaRPr lang="en-US" dirty="0"/>
          </a:p>
          <a:p>
            <a:r>
              <a:rPr lang="en-US" dirty="0"/>
              <a:t>The odds of daily E-cigarette use in those aged 18-24 was 4.02 times that of those aged 25 and older. 95%CI does not include the null value, therefore the result is statistically significant.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p:cNvSpPr>
            <a:spLocks noGrp="1"/>
          </p:cNvSpPr>
          <p:nvPr>
            <p:ph type="sldNum" sz="quarter" idx="12"/>
          </p:nvPr>
        </p:nvSpPr>
        <p:spPr>
          <a:xfrm>
            <a:off x="8258967" y="6108173"/>
            <a:ext cx="427833" cy="365125"/>
          </a:xfrm>
          <a:prstGeom prst="rect">
            <a:avLst/>
          </a:prstGeom>
        </p:spPr>
        <p:txBody>
          <a:bodyPr vert="horz" lIns="91440" tIns="45720" rIns="91440" bIns="45720" rtlCol="0" anchor="ctr"/>
          <a:lstStyle>
            <a:defPPr>
              <a:defRPr lang="en-US"/>
            </a:defPPr>
            <a:lvl1pPr marL="0" algn="r"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042AED99-7FB4-404E-8A97-64753DCE42EC}" type="slidenum">
              <a:rPr lang="en-US" smtClean="0"/>
              <a:pPr/>
              <a:t>14</a:t>
            </a:fld>
            <a:endParaRPr lang="en-US" dirty="0"/>
          </a:p>
        </p:txBody>
      </p:sp>
      <p:sp>
        <p:nvSpPr>
          <p:cNvPr id="5" name="TextBox 4">
            <a:extLst>
              <a:ext uri="{FF2B5EF4-FFF2-40B4-BE49-F238E27FC236}">
                <a16:creationId xmlns:a16="http://schemas.microsoft.com/office/drawing/2014/main" id="{D584B5EC-6AE5-43C3-88D9-77135BACB1B9}"/>
              </a:ext>
            </a:extLst>
          </p:cNvPr>
          <p:cNvSpPr txBox="1"/>
          <p:nvPr/>
        </p:nvSpPr>
        <p:spPr>
          <a:xfrm>
            <a:off x="531254" y="335742"/>
            <a:ext cx="9143999" cy="769441"/>
          </a:xfrm>
          <a:prstGeom prst="rect">
            <a:avLst/>
          </a:prstGeom>
          <a:noFill/>
        </p:spPr>
        <p:txBody>
          <a:bodyPr wrap="square" rtlCol="0">
            <a:spAutoFit/>
          </a:bodyPr>
          <a:lstStyle/>
          <a:p>
            <a:r>
              <a:rPr lang="en-US" sz="4400" dirty="0">
                <a:solidFill>
                  <a:srgbClr val="5C8CBB"/>
                </a:solidFill>
              </a:rPr>
              <a:t>Odds Ratio Interpretation</a:t>
            </a:r>
          </a:p>
        </p:txBody>
      </p:sp>
    </p:spTree>
    <p:extLst>
      <p:ext uri="{BB962C8B-B14F-4D97-AF65-F5344CB8AC3E}">
        <p14:creationId xmlns:p14="http://schemas.microsoft.com/office/powerpoint/2010/main" val="3057630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97D9-E23B-478B-ACAE-4418BD4F941D}"/>
              </a:ext>
            </a:extLst>
          </p:cNvPr>
          <p:cNvSpPr>
            <a:spLocks noGrp="1"/>
          </p:cNvSpPr>
          <p:nvPr>
            <p:ph type="title"/>
          </p:nvPr>
        </p:nvSpPr>
        <p:spPr/>
        <p:txBody>
          <a:bodyPr/>
          <a:lstStyle/>
          <a:p>
            <a:r>
              <a:rPr lang="en-US" dirty="0"/>
              <a:t>Prevalence, Risks, Rates</a:t>
            </a:r>
          </a:p>
        </p:txBody>
      </p:sp>
      <p:sp>
        <p:nvSpPr>
          <p:cNvPr id="3" name="Content Placeholder 2">
            <a:extLst>
              <a:ext uri="{FF2B5EF4-FFF2-40B4-BE49-F238E27FC236}">
                <a16:creationId xmlns:a16="http://schemas.microsoft.com/office/drawing/2014/main" id="{896584B2-B9F0-4383-B617-1AED95712993}"/>
              </a:ext>
            </a:extLst>
          </p:cNvPr>
          <p:cNvSpPr>
            <a:spLocks noGrp="1"/>
          </p:cNvSpPr>
          <p:nvPr>
            <p:ph idx="1"/>
          </p:nvPr>
        </p:nvSpPr>
        <p:spPr/>
        <p:txBody>
          <a:bodyPr/>
          <a:lstStyle/>
          <a:p>
            <a:r>
              <a:rPr lang="en-US" dirty="0"/>
              <a:t>Applied to your team project</a:t>
            </a:r>
          </a:p>
          <a:p>
            <a:pPr lvl="1"/>
            <a:r>
              <a:rPr lang="en-US" dirty="0"/>
              <a:t>You will calculate prevalence measures for your team project</a:t>
            </a:r>
          </a:p>
          <a:p>
            <a:pPr lvl="1"/>
            <a:r>
              <a:rPr lang="en-US" dirty="0"/>
              <a:t>The questions on calculating risks and rates were hypothetical, </a:t>
            </a:r>
          </a:p>
          <a:p>
            <a:pPr lvl="2"/>
            <a:r>
              <a:rPr lang="en-US" dirty="0"/>
              <a:t>i.e. if you were going to calculate a risk, what would be in your numerator and denominator</a:t>
            </a:r>
          </a:p>
          <a:p>
            <a:pPr lvl="2"/>
            <a:r>
              <a:rPr lang="en-US" dirty="0"/>
              <a:t>Rationale-applying these concepts to a topic you selected</a:t>
            </a:r>
          </a:p>
        </p:txBody>
      </p:sp>
      <p:sp>
        <p:nvSpPr>
          <p:cNvPr id="4" name="Slide Number Placeholder 3">
            <a:extLst>
              <a:ext uri="{FF2B5EF4-FFF2-40B4-BE49-F238E27FC236}">
                <a16:creationId xmlns:a16="http://schemas.microsoft.com/office/drawing/2014/main" id="{612AA9D5-6DBF-42FD-9FFD-EEF1E0B08D49}"/>
              </a:ext>
            </a:extLst>
          </p:cNvPr>
          <p:cNvSpPr>
            <a:spLocks noGrp="1"/>
          </p:cNvSpPr>
          <p:nvPr>
            <p:ph type="sldNum" sz="quarter" idx="4"/>
          </p:nvPr>
        </p:nvSpPr>
        <p:spPr/>
        <p:txBody>
          <a:bodyPr/>
          <a:lstStyle/>
          <a:p>
            <a:fld id="{042AED99-7FB4-404E-8A97-64753DCE42EC}" type="slidenum">
              <a:rPr lang="en-US" smtClean="0"/>
              <a:pPr/>
              <a:t>15</a:t>
            </a:fld>
            <a:endParaRPr lang="en-US" dirty="0"/>
          </a:p>
        </p:txBody>
      </p:sp>
    </p:spTree>
    <p:extLst>
      <p:ext uri="{BB962C8B-B14F-4D97-AF65-F5344CB8AC3E}">
        <p14:creationId xmlns:p14="http://schemas.microsoft.com/office/powerpoint/2010/main" val="3126702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 Study Designs: </a:t>
            </a:r>
            <a:br>
              <a:rPr lang="en-US" dirty="0"/>
            </a:br>
            <a:r>
              <a:rPr lang="en-US" dirty="0"/>
              <a:t>Cohort, RCTs, Interventions</a:t>
            </a:r>
          </a:p>
        </p:txBody>
      </p:sp>
      <p:sp>
        <p:nvSpPr>
          <p:cNvPr id="3" name="Subtitle 2"/>
          <p:cNvSpPr>
            <a:spLocks noGrp="1"/>
          </p:cNvSpPr>
          <p:nvPr>
            <p:ph type="subTitle" idx="1"/>
          </p:nvPr>
        </p:nvSpPr>
        <p:spPr/>
        <p:txBody>
          <a:bodyPr/>
          <a:lstStyle/>
          <a:p>
            <a:r>
              <a:rPr lang="en-US" dirty="0"/>
              <a:t>EPID600</a:t>
            </a:r>
          </a:p>
          <a:p>
            <a:r>
              <a:rPr lang="en-US" dirty="0"/>
              <a:t>January 29, 2019</a:t>
            </a:r>
          </a:p>
        </p:txBody>
      </p:sp>
    </p:spTree>
    <p:extLst>
      <p:ext uri="{BB962C8B-B14F-4D97-AF65-F5344CB8AC3E}">
        <p14:creationId xmlns:p14="http://schemas.microsoft.com/office/powerpoint/2010/main" val="16371538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Objectives</a:t>
            </a:r>
          </a:p>
        </p:txBody>
      </p:sp>
      <p:sp>
        <p:nvSpPr>
          <p:cNvPr id="3" name="Content Placeholder 2"/>
          <p:cNvSpPr>
            <a:spLocks noGrp="1"/>
          </p:cNvSpPr>
          <p:nvPr>
            <p:ph idx="1"/>
          </p:nvPr>
        </p:nvSpPr>
        <p:spPr>
          <a:xfrm>
            <a:off x="457200" y="1600200"/>
            <a:ext cx="8686800" cy="4530725"/>
          </a:xfrm>
        </p:spPr>
        <p:txBody>
          <a:bodyPr/>
          <a:lstStyle/>
          <a:p>
            <a:pPr lvl="0">
              <a:buClr>
                <a:schemeClr val="tx1"/>
              </a:buClr>
              <a:buFont typeface="+mj-lt"/>
              <a:buAutoNum type="arabicPeriod"/>
            </a:pPr>
            <a:r>
              <a:rPr lang="en-US" sz="1800" dirty="0">
                <a:solidFill>
                  <a:schemeClr val="bg1"/>
                </a:solidFill>
              </a:rPr>
              <a:t>Explain the importance of epidemiology for informing scientific, ethical, economic and political discussion of health issues.</a:t>
            </a:r>
          </a:p>
          <a:p>
            <a:pPr lvl="0">
              <a:buClr>
                <a:schemeClr val="tx1"/>
              </a:buClr>
              <a:buFont typeface="+mj-lt"/>
              <a:buAutoNum type="arabicPeriod"/>
            </a:pPr>
            <a:r>
              <a:rPr lang="en-US" sz="1800" dirty="0">
                <a:solidFill>
                  <a:schemeClr val="bg1"/>
                </a:solidFill>
              </a:rPr>
              <a:t>Describe a public health problem in terms of person, place, and time.</a:t>
            </a:r>
          </a:p>
          <a:p>
            <a:pPr lvl="0">
              <a:buClr>
                <a:schemeClr val="tx1"/>
              </a:buClr>
              <a:buFont typeface="+mj-lt"/>
              <a:buAutoNum type="arabicPeriod"/>
            </a:pPr>
            <a:r>
              <a:rPr lang="en-US" sz="1800" dirty="0"/>
              <a:t>Apply the basic terminology and definitions of epidemiology.</a:t>
            </a:r>
            <a:r>
              <a:rPr lang="en-US" sz="1800" dirty="0">
                <a:solidFill>
                  <a:schemeClr val="bg1"/>
                </a:solidFill>
              </a:rPr>
              <a:t>	</a:t>
            </a:r>
          </a:p>
          <a:p>
            <a:pPr lvl="0">
              <a:buClr>
                <a:schemeClr val="tx1"/>
              </a:buClr>
              <a:buFont typeface="+mj-lt"/>
              <a:buAutoNum type="arabicPeriod"/>
            </a:pPr>
            <a:r>
              <a:rPr lang="en-US" sz="1800" dirty="0">
                <a:solidFill>
                  <a:schemeClr val="bg1"/>
                </a:solidFill>
              </a:rPr>
              <a:t>Calculate basic epidemiology measures.</a:t>
            </a:r>
          </a:p>
          <a:p>
            <a:pPr lvl="0">
              <a:buClr>
                <a:schemeClr val="tx1"/>
              </a:buClr>
              <a:buFont typeface="+mj-lt"/>
              <a:buAutoNum type="arabicPeriod"/>
            </a:pPr>
            <a:r>
              <a:rPr lang="en-US" sz="1800" dirty="0">
                <a:solidFill>
                  <a:schemeClr val="bg1"/>
                </a:solidFill>
              </a:rPr>
              <a:t>Identify key sources of data for epidemiologic purposes.</a:t>
            </a:r>
          </a:p>
          <a:p>
            <a:pPr lvl="0">
              <a:buClr>
                <a:schemeClr val="tx1"/>
              </a:buClr>
              <a:buFont typeface="+mj-lt"/>
              <a:buAutoNum type="arabicPeriod"/>
            </a:pPr>
            <a:r>
              <a:rPr lang="en-US" sz="1800" dirty="0"/>
              <a:t>Evaluate the strengths and limitations of epidemiologic reports.</a:t>
            </a:r>
          </a:p>
          <a:p>
            <a:pPr lvl="0">
              <a:buClr>
                <a:schemeClr val="tx1"/>
              </a:buClr>
              <a:buFont typeface="+mj-lt"/>
              <a:buAutoNum type="arabicPeriod"/>
            </a:pPr>
            <a:r>
              <a:rPr lang="en-US" sz="1800" dirty="0"/>
              <a:t>Comprehend basic ethical and legal principles pertaining to the collection, maintenance, use and dissemination of epidemiologic data.</a:t>
            </a:r>
          </a:p>
          <a:p>
            <a:pPr lvl="0">
              <a:buClr>
                <a:schemeClr val="tx1"/>
              </a:buClr>
              <a:buFont typeface="+mj-lt"/>
              <a:buAutoNum type="arabicPeriod"/>
            </a:pPr>
            <a:r>
              <a:rPr lang="en-US" sz="1800" dirty="0"/>
              <a:t>Draw appropriate inferences from epidemiologic data.</a:t>
            </a:r>
          </a:p>
          <a:p>
            <a:pPr lvl="0">
              <a:buClr>
                <a:schemeClr val="tx1"/>
              </a:buClr>
              <a:buFont typeface="+mj-lt"/>
              <a:buAutoNum type="arabicPeriod"/>
            </a:pPr>
            <a:r>
              <a:rPr lang="en-US" sz="1800" dirty="0">
                <a:solidFill>
                  <a:schemeClr val="bg1"/>
                </a:solidFill>
              </a:rPr>
              <a:t>Identify the principles and limitations of public health screening programs.	</a:t>
            </a:r>
          </a:p>
          <a:p>
            <a:pPr lvl="0">
              <a:buClr>
                <a:schemeClr val="tx1"/>
              </a:buClr>
              <a:buFont typeface="+mj-lt"/>
              <a:buAutoNum type="arabicPeriod"/>
            </a:pPr>
            <a:r>
              <a:rPr lang="en-US" sz="1800" dirty="0">
                <a:solidFill>
                  <a:schemeClr val="bg1"/>
                </a:solidFill>
              </a:rPr>
              <a:t>Communicate epidemiologic information to lay and professional audiences.</a:t>
            </a:r>
          </a:p>
          <a:p>
            <a:pPr lvl="0">
              <a:buClr>
                <a:schemeClr val="tx1"/>
              </a:buClr>
              <a:buFont typeface="+mj-lt"/>
              <a:buAutoNum type="arabicPeriod"/>
            </a:pPr>
            <a:r>
              <a:rPr lang="en-US" sz="1800" dirty="0"/>
              <a:t>Apply concepts, methods, and tools of public health data collection, analysis and interpretation, and the evidence-based reasoning and informatics approaches that are essential to public health practice. </a:t>
            </a:r>
          </a:p>
          <a:p>
            <a:pPr marL="0" indent="0">
              <a:buClrTx/>
              <a:buNone/>
            </a:pPr>
            <a:endParaRPr lang="en-US" dirty="0"/>
          </a:p>
        </p:txBody>
      </p:sp>
      <p:sp>
        <p:nvSpPr>
          <p:cNvPr id="4" name="Slide Number Placeholder 3"/>
          <p:cNvSpPr>
            <a:spLocks noGrp="1"/>
          </p:cNvSpPr>
          <p:nvPr>
            <p:ph type="sldNum" sz="quarter" idx="4"/>
          </p:nvPr>
        </p:nvSpPr>
        <p:spPr/>
        <p:txBody>
          <a:bodyPr/>
          <a:lstStyle/>
          <a:p>
            <a:fld id="{042AED99-7FB4-404E-8A97-64753DCE42EC}" type="slidenum">
              <a:rPr lang="en-US" smtClean="0"/>
              <a:pPr/>
              <a:t>17</a:t>
            </a:fld>
            <a:endParaRPr lang="en-US" dirty="0"/>
          </a:p>
        </p:txBody>
      </p:sp>
    </p:spTree>
    <p:extLst>
      <p:ext uri="{BB962C8B-B14F-4D97-AF65-F5344CB8AC3E}">
        <p14:creationId xmlns:p14="http://schemas.microsoft.com/office/powerpoint/2010/main" val="3026226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Objectives</a:t>
            </a:r>
          </a:p>
        </p:txBody>
      </p:sp>
      <p:sp>
        <p:nvSpPr>
          <p:cNvPr id="3" name="Content Placeholder 2"/>
          <p:cNvSpPr>
            <a:spLocks noGrp="1"/>
          </p:cNvSpPr>
          <p:nvPr>
            <p:ph idx="1"/>
          </p:nvPr>
        </p:nvSpPr>
        <p:spPr>
          <a:xfrm>
            <a:off x="457200" y="2008187"/>
            <a:ext cx="8686800" cy="4530725"/>
          </a:xfrm>
        </p:spPr>
        <p:txBody>
          <a:bodyPr/>
          <a:lstStyle/>
          <a:p>
            <a:r>
              <a:rPr lang="en-US" dirty="0"/>
              <a:t>•</a:t>
            </a:r>
            <a:r>
              <a:rPr lang="en-US" sz="3200" dirty="0"/>
              <a:t>Explain the definition of a cohort</a:t>
            </a:r>
          </a:p>
          <a:p>
            <a:r>
              <a:rPr lang="en-US" sz="3200" dirty="0"/>
              <a:t>•Recognize which measures of disease  occurrence are used in a cohort</a:t>
            </a:r>
          </a:p>
          <a:p>
            <a:r>
              <a:rPr lang="en-US" sz="3200" dirty="0"/>
              <a:t>•Distinguish between prospective and retrospective cohorts</a:t>
            </a:r>
          </a:p>
          <a:p>
            <a:r>
              <a:rPr lang="en-US" sz="3200" dirty="0"/>
              <a:t>•List the advantages and disadvantages of cohorts</a:t>
            </a:r>
          </a:p>
          <a:p>
            <a:endParaRPr lang="en-US" sz="2400" dirty="0"/>
          </a:p>
          <a:p>
            <a:endParaRPr lang="en-US" sz="2800" dirty="0"/>
          </a:p>
          <a:p>
            <a:endParaRPr lang="en-US" sz="2800" dirty="0"/>
          </a:p>
        </p:txBody>
      </p:sp>
      <p:sp>
        <p:nvSpPr>
          <p:cNvPr id="4" name="Slide Number Placeholder 3"/>
          <p:cNvSpPr>
            <a:spLocks noGrp="1"/>
          </p:cNvSpPr>
          <p:nvPr>
            <p:ph type="sldNum" sz="quarter" idx="4"/>
          </p:nvPr>
        </p:nvSpPr>
        <p:spPr/>
        <p:txBody>
          <a:bodyPr/>
          <a:lstStyle/>
          <a:p>
            <a:fld id="{042AED99-7FB4-404E-8A97-64753DCE42EC}" type="slidenum">
              <a:rPr lang="en-US" smtClean="0"/>
              <a:pPr/>
              <a:t>18</a:t>
            </a:fld>
            <a:endParaRPr lang="en-US" dirty="0"/>
          </a:p>
        </p:txBody>
      </p:sp>
    </p:spTree>
    <p:extLst>
      <p:ext uri="{BB962C8B-B14F-4D97-AF65-F5344CB8AC3E}">
        <p14:creationId xmlns:p14="http://schemas.microsoft.com/office/powerpoint/2010/main" val="1990269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Objectives</a:t>
            </a:r>
          </a:p>
        </p:txBody>
      </p:sp>
      <p:sp>
        <p:nvSpPr>
          <p:cNvPr id="3" name="Content Placeholder 2"/>
          <p:cNvSpPr>
            <a:spLocks noGrp="1"/>
          </p:cNvSpPr>
          <p:nvPr>
            <p:ph idx="1"/>
          </p:nvPr>
        </p:nvSpPr>
        <p:spPr>
          <a:xfrm>
            <a:off x="457200" y="1417638"/>
            <a:ext cx="8686800" cy="4530725"/>
          </a:xfrm>
        </p:spPr>
        <p:txBody>
          <a:bodyPr/>
          <a:lstStyle/>
          <a:p>
            <a:endParaRPr lang="en-US" sz="3200" dirty="0"/>
          </a:p>
          <a:p>
            <a:r>
              <a:rPr lang="en-US" sz="3200" dirty="0"/>
              <a:t>•Differentiate observational studies from experimental studies</a:t>
            </a:r>
          </a:p>
          <a:p>
            <a:r>
              <a:rPr lang="en-US" sz="3200" dirty="0"/>
              <a:t>•Describe the purpose of randomization</a:t>
            </a:r>
          </a:p>
          <a:p>
            <a:r>
              <a:rPr lang="en-US" sz="3200" dirty="0"/>
              <a:t>•Define the terms masking/blinding and equipoise</a:t>
            </a:r>
          </a:p>
          <a:p>
            <a:r>
              <a:rPr lang="en-US" sz="3200" dirty="0"/>
              <a:t>•Identify the advantages and disadvantages of clinical trials</a:t>
            </a:r>
          </a:p>
          <a:p>
            <a:endParaRPr lang="en-US" dirty="0"/>
          </a:p>
          <a:p>
            <a:endParaRPr lang="en-US" sz="2800" dirty="0"/>
          </a:p>
        </p:txBody>
      </p:sp>
      <p:sp>
        <p:nvSpPr>
          <p:cNvPr id="4" name="Slide Number Placeholder 3"/>
          <p:cNvSpPr>
            <a:spLocks noGrp="1"/>
          </p:cNvSpPr>
          <p:nvPr>
            <p:ph type="sldNum" sz="quarter" idx="4"/>
          </p:nvPr>
        </p:nvSpPr>
        <p:spPr/>
        <p:txBody>
          <a:bodyPr/>
          <a:lstStyle/>
          <a:p>
            <a:fld id="{042AED99-7FB4-404E-8A97-64753DCE42EC}" type="slidenum">
              <a:rPr lang="en-US" smtClean="0"/>
              <a:pPr/>
              <a:t>19</a:t>
            </a:fld>
            <a:endParaRPr lang="en-US" dirty="0"/>
          </a:p>
        </p:txBody>
      </p:sp>
    </p:spTree>
    <p:extLst>
      <p:ext uri="{BB962C8B-B14F-4D97-AF65-F5344CB8AC3E}">
        <p14:creationId xmlns:p14="http://schemas.microsoft.com/office/powerpoint/2010/main" val="1632489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Upcoming assignment due dates</a:t>
            </a:r>
          </a:p>
        </p:txBody>
      </p:sp>
      <p:sp>
        <p:nvSpPr>
          <p:cNvPr id="3" name="Content Placeholder 2"/>
          <p:cNvSpPr>
            <a:spLocks noGrp="1"/>
          </p:cNvSpPr>
          <p:nvPr>
            <p:ph idx="1"/>
          </p:nvPr>
        </p:nvSpPr>
        <p:spPr>
          <a:xfrm>
            <a:off x="666750" y="1694656"/>
            <a:ext cx="8229601" cy="4530725"/>
          </a:xfrm>
        </p:spPr>
        <p:txBody>
          <a:bodyPr/>
          <a:lstStyle/>
          <a:p>
            <a:r>
              <a:rPr lang="en-US" dirty="0"/>
              <a:t>Friday February 1</a:t>
            </a:r>
          </a:p>
          <a:p>
            <a:pPr lvl="1"/>
            <a:r>
              <a:rPr lang="en-US" dirty="0"/>
              <a:t>Individual Data Analysis Part 1 Exam</a:t>
            </a:r>
          </a:p>
          <a:p>
            <a:endParaRPr lang="en-US" dirty="0"/>
          </a:p>
          <a:p>
            <a:r>
              <a:rPr lang="en-US" dirty="0"/>
              <a:t>Friday February 8</a:t>
            </a:r>
          </a:p>
          <a:p>
            <a:pPr lvl="1"/>
            <a:r>
              <a:rPr lang="en-US" dirty="0"/>
              <a:t> Team Project Part 1</a:t>
            </a:r>
          </a:p>
        </p:txBody>
      </p:sp>
      <p:sp>
        <p:nvSpPr>
          <p:cNvPr id="4" name="Slide Number Placeholder 3"/>
          <p:cNvSpPr>
            <a:spLocks noGrp="1"/>
          </p:cNvSpPr>
          <p:nvPr>
            <p:ph type="sldNum" sz="quarter" idx="4"/>
          </p:nvPr>
        </p:nvSpPr>
        <p:spPr/>
        <p:txBody>
          <a:bodyPr/>
          <a:lstStyle/>
          <a:p>
            <a:fld id="{042AED99-7FB4-404E-8A97-64753DCE42EC}" type="slidenum">
              <a:rPr lang="en-US" smtClean="0"/>
              <a:pPr/>
              <a:t>2</a:t>
            </a:fld>
            <a:endParaRPr lang="en-US" dirty="0"/>
          </a:p>
        </p:txBody>
      </p:sp>
    </p:spTree>
    <p:extLst>
      <p:ext uri="{BB962C8B-B14F-4D97-AF65-F5344CB8AC3E}">
        <p14:creationId xmlns:p14="http://schemas.microsoft.com/office/powerpoint/2010/main" val="9059000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you identify the study design in a published study? </a:t>
            </a:r>
          </a:p>
        </p:txBody>
      </p:sp>
      <p:sp>
        <p:nvSpPr>
          <p:cNvPr id="3" name="Content Placeholder 2"/>
          <p:cNvSpPr>
            <a:spLocks noGrp="1"/>
          </p:cNvSpPr>
          <p:nvPr>
            <p:ph idx="1"/>
          </p:nvPr>
        </p:nvSpPr>
        <p:spPr>
          <a:xfrm>
            <a:off x="276388" y="1937985"/>
            <a:ext cx="9144000" cy="4530725"/>
          </a:xfrm>
        </p:spPr>
        <p:txBody>
          <a:bodyPr/>
          <a:lstStyle/>
          <a:p>
            <a:pPr marL="457200" lvl="1" indent="0">
              <a:buNone/>
            </a:pPr>
            <a:r>
              <a:rPr lang="en-US" dirty="0"/>
              <a:t>Ask these 2 questions:</a:t>
            </a:r>
          </a:p>
          <a:p>
            <a:pPr lvl="1"/>
            <a:r>
              <a:rPr lang="en-US" dirty="0"/>
              <a:t>When were exposure and outcome  measured? (with respect to investigator)</a:t>
            </a:r>
          </a:p>
          <a:p>
            <a:pPr lvl="2"/>
            <a:r>
              <a:rPr lang="en-US" dirty="0"/>
              <a:t>Exposure before outcome?</a:t>
            </a:r>
          </a:p>
          <a:p>
            <a:pPr lvl="2"/>
            <a:r>
              <a:rPr lang="en-US" dirty="0"/>
              <a:t>Outcome before exposure?</a:t>
            </a:r>
          </a:p>
          <a:p>
            <a:pPr lvl="2"/>
            <a:r>
              <a:rPr lang="en-US" dirty="0"/>
              <a:t>Exposure and outcome at same time?</a:t>
            </a:r>
          </a:p>
          <a:p>
            <a:pPr lvl="1"/>
            <a:r>
              <a:rPr lang="en-US" dirty="0"/>
              <a:t>What was the unit of analysis?</a:t>
            </a:r>
          </a:p>
          <a:p>
            <a:pPr lvl="2"/>
            <a:r>
              <a:rPr lang="en-US" dirty="0"/>
              <a:t>Group or individual?</a:t>
            </a:r>
          </a:p>
          <a:p>
            <a:pPr marL="457200" lvl="1" indent="0">
              <a:buNone/>
            </a:pPr>
            <a:endParaRPr lang="en-US" dirty="0"/>
          </a:p>
          <a:p>
            <a:pPr marL="0" indent="0">
              <a:buNone/>
            </a:pPr>
            <a:endParaRPr lang="en-US" dirty="0"/>
          </a:p>
          <a:p>
            <a:endParaRPr lang="en-US" dirty="0"/>
          </a:p>
        </p:txBody>
      </p:sp>
      <p:sp>
        <p:nvSpPr>
          <p:cNvPr id="4" name="Left Arrow 3"/>
          <p:cNvSpPr/>
          <p:nvPr/>
        </p:nvSpPr>
        <p:spPr bwMode="auto">
          <a:xfrm>
            <a:off x="5991492" y="3458224"/>
            <a:ext cx="945396" cy="526943"/>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6" name="Left Arrow 5"/>
          <p:cNvSpPr/>
          <p:nvPr/>
        </p:nvSpPr>
        <p:spPr bwMode="auto">
          <a:xfrm>
            <a:off x="4848388" y="5851397"/>
            <a:ext cx="945396" cy="526943"/>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Tree>
    <p:extLst>
      <p:ext uri="{BB962C8B-B14F-4D97-AF65-F5344CB8AC3E}">
        <p14:creationId xmlns:p14="http://schemas.microsoft.com/office/powerpoint/2010/main" val="11193767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57" y="152400"/>
            <a:ext cx="9277147" cy="6629399"/>
          </a:xfrm>
          <a:prstGeom prst="rect">
            <a:avLst/>
          </a:prstGeom>
        </p:spPr>
      </p:pic>
    </p:spTree>
    <p:extLst>
      <p:ext uri="{BB962C8B-B14F-4D97-AF65-F5344CB8AC3E}">
        <p14:creationId xmlns:p14="http://schemas.microsoft.com/office/powerpoint/2010/main" val="3064328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262"/>
            <a:ext cx="8915400" cy="6467475"/>
          </a:xfrm>
          <a:prstGeom prst="rect">
            <a:avLst/>
          </a:prstGeom>
        </p:spPr>
      </p:pic>
    </p:spTree>
    <p:extLst>
      <p:ext uri="{BB962C8B-B14F-4D97-AF65-F5344CB8AC3E}">
        <p14:creationId xmlns:p14="http://schemas.microsoft.com/office/powerpoint/2010/main" val="1729527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bwMode="auto">
          <a:xfrm>
            <a:off x="4565725" y="1371973"/>
            <a:ext cx="0" cy="395257"/>
          </a:xfrm>
          <a:prstGeom prst="line">
            <a:avLst/>
          </a:prstGeom>
          <a:solidFill>
            <a:schemeClr val="accent1"/>
          </a:solidFill>
          <a:ln w="19050" cap="flat" cmpd="sng" algn="ctr">
            <a:solidFill>
              <a:srgbClr val="5C8CBB"/>
            </a:solidFill>
            <a:prstDash val="sysDash"/>
            <a:round/>
            <a:headEnd type="none" w="med" len="med"/>
            <a:tailEnd type="none" w="med" len="med"/>
          </a:ln>
          <a:effectLst/>
        </p:spPr>
      </p:cxnSp>
      <p:sp>
        <p:nvSpPr>
          <p:cNvPr id="6" name="Rectangle 5"/>
          <p:cNvSpPr/>
          <p:nvPr/>
        </p:nvSpPr>
        <p:spPr>
          <a:xfrm>
            <a:off x="2276475" y="200075"/>
            <a:ext cx="4591050" cy="954107"/>
          </a:xfrm>
          <a:prstGeom prst="rect">
            <a:avLst/>
          </a:prstGeom>
        </p:spPr>
        <p:txBody>
          <a:bodyPr wrap="square">
            <a:spAutoFit/>
          </a:bodyPr>
          <a:lstStyle/>
          <a:p>
            <a:pPr>
              <a:spcBef>
                <a:spcPts val="0"/>
              </a:spcBef>
            </a:pPr>
            <a:r>
              <a:rPr lang="en-US" sz="3600" dirty="0"/>
              <a:t>Experimental Studies </a:t>
            </a:r>
          </a:p>
          <a:p>
            <a:pPr algn="ctr">
              <a:spcBef>
                <a:spcPts val="0"/>
              </a:spcBef>
            </a:pPr>
            <a:r>
              <a:rPr lang="en-US" sz="2000" dirty="0"/>
              <a:t>(investigator </a:t>
            </a:r>
            <a:r>
              <a:rPr lang="en-US" sz="2000" b="1" dirty="0"/>
              <a:t>assigns</a:t>
            </a:r>
            <a:r>
              <a:rPr lang="en-US" sz="2000" dirty="0"/>
              <a:t> exposure)</a:t>
            </a:r>
          </a:p>
        </p:txBody>
      </p:sp>
      <p:grpSp>
        <p:nvGrpSpPr>
          <p:cNvPr id="22" name="Group 21"/>
          <p:cNvGrpSpPr/>
          <p:nvPr/>
        </p:nvGrpSpPr>
        <p:grpSpPr>
          <a:xfrm>
            <a:off x="5395710" y="4149905"/>
            <a:ext cx="2107019" cy="2558321"/>
            <a:chOff x="6599306" y="2743200"/>
            <a:chExt cx="2544694" cy="2317306"/>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9306" y="3306463"/>
              <a:ext cx="654758" cy="1173624"/>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6823" y="3886882"/>
              <a:ext cx="654758" cy="1173624"/>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6823" y="2743200"/>
              <a:ext cx="654758" cy="1173624"/>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4296" y="3306463"/>
              <a:ext cx="654758" cy="1173624"/>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31769" y="2743200"/>
              <a:ext cx="654758" cy="1173624"/>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31769" y="3886882"/>
              <a:ext cx="654758" cy="1173624"/>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9242" y="3306463"/>
              <a:ext cx="654758" cy="1173624"/>
            </a:xfrm>
            <a:prstGeom prst="rect">
              <a:avLst/>
            </a:prstGeom>
          </p:spPr>
        </p:pic>
      </p:grpSp>
      <p:grpSp>
        <p:nvGrpSpPr>
          <p:cNvPr id="5" name="Group 4"/>
          <p:cNvGrpSpPr/>
          <p:nvPr/>
        </p:nvGrpSpPr>
        <p:grpSpPr>
          <a:xfrm>
            <a:off x="1727154" y="4371037"/>
            <a:ext cx="1912723" cy="2337189"/>
            <a:chOff x="4295945" y="2855316"/>
            <a:chExt cx="2310037" cy="2117006"/>
          </a:xfrm>
        </p:grpSpPr>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5945" y="3371099"/>
              <a:ext cx="518226" cy="1079047"/>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38554" y="2855316"/>
              <a:ext cx="495423" cy="1031567"/>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7258" y="2855316"/>
              <a:ext cx="495423" cy="1031567"/>
            </a:xfrm>
            <a:prstGeom prst="rect">
              <a:avLst/>
            </a:prstGeom>
          </p:spPr>
        </p:pic>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4171" y="3893275"/>
              <a:ext cx="518226" cy="1079047"/>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0283" y="3893275"/>
              <a:ext cx="518226" cy="1079047"/>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8557" y="3371099"/>
              <a:ext cx="518226" cy="1079047"/>
            </a:xfrm>
            <a:prstGeom prst="rect">
              <a:avLst/>
            </a:prstGeom>
          </p:spPr>
        </p:pic>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7756" y="3371099"/>
              <a:ext cx="518226" cy="1079047"/>
            </a:xfrm>
            <a:prstGeom prst="rect">
              <a:avLst/>
            </a:prstGeom>
          </p:spPr>
        </p:pic>
      </p:grpSp>
      <p:pic>
        <p:nvPicPr>
          <p:cNvPr id="26" name="Pictur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42483" y="3413319"/>
            <a:ext cx="674437" cy="1872410"/>
          </a:xfrm>
          <a:prstGeom prst="rect">
            <a:avLst/>
          </a:prstGeom>
        </p:spPr>
      </p:pic>
      <p:pic>
        <p:nvPicPr>
          <p:cNvPr id="31" name="Picture 3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05600" y="1985021"/>
            <a:ext cx="1273971" cy="1698628"/>
          </a:xfrm>
          <a:prstGeom prst="rect">
            <a:avLst/>
          </a:prstGeom>
        </p:spPr>
      </p:pic>
    </p:spTree>
    <p:extLst>
      <p:ext uri="{BB962C8B-B14F-4D97-AF65-F5344CB8AC3E}">
        <p14:creationId xmlns:p14="http://schemas.microsoft.com/office/powerpoint/2010/main" val="2722131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2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p:cNvSpPr txBox="1">
            <a:spLocks/>
          </p:cNvSpPr>
          <p:nvPr/>
        </p:nvSpPr>
        <p:spPr bwMode="auto">
          <a:xfrm>
            <a:off x="491319" y="2022189"/>
            <a:ext cx="3944203" cy="39782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spcBef>
                <a:spcPts val="0"/>
              </a:spcBef>
              <a:buClr>
                <a:srgbClr val="5C8CBB"/>
              </a:buClr>
              <a:buNone/>
            </a:pPr>
            <a:r>
              <a:rPr lang="en-US" sz="2400" b="1" kern="0" dirty="0">
                <a:solidFill>
                  <a:schemeClr val="tx1">
                    <a:lumMod val="95000"/>
                    <a:lumOff val="5000"/>
                  </a:schemeClr>
                </a:solidFill>
              </a:rPr>
              <a:t>Experimental:</a:t>
            </a:r>
            <a:br>
              <a:rPr lang="en-US" sz="2400" b="1" kern="0" dirty="0">
                <a:solidFill>
                  <a:schemeClr val="tx1">
                    <a:lumMod val="95000"/>
                    <a:lumOff val="5000"/>
                  </a:schemeClr>
                </a:solidFill>
              </a:rPr>
            </a:br>
            <a:endParaRPr lang="en-US" sz="2400" b="1" kern="0" dirty="0">
              <a:solidFill>
                <a:schemeClr val="tx1">
                  <a:lumMod val="95000"/>
                  <a:lumOff val="5000"/>
                </a:schemeClr>
              </a:solidFill>
            </a:endParaRPr>
          </a:p>
          <a:p>
            <a:pPr defTabSz="914400">
              <a:spcBef>
                <a:spcPts val="0"/>
              </a:spcBef>
              <a:buClr>
                <a:srgbClr val="5C8CBB"/>
              </a:buClr>
            </a:pPr>
            <a:r>
              <a:rPr lang="en-US" sz="2400" kern="0" dirty="0">
                <a:solidFill>
                  <a:schemeClr val="tx1">
                    <a:lumMod val="95000"/>
                    <a:lumOff val="5000"/>
                  </a:schemeClr>
                </a:solidFill>
              </a:rPr>
              <a:t>Investigator randomly </a:t>
            </a:r>
            <a:r>
              <a:rPr lang="en-US" sz="2400" b="1" kern="0" dirty="0">
                <a:solidFill>
                  <a:srgbClr val="5C8CBB"/>
                </a:solidFill>
              </a:rPr>
              <a:t>assigns </a:t>
            </a:r>
            <a:r>
              <a:rPr lang="en-US" sz="2400" kern="0" dirty="0">
                <a:solidFill>
                  <a:schemeClr val="tx1">
                    <a:lumMod val="95000"/>
                    <a:lumOff val="5000"/>
                  </a:schemeClr>
                </a:solidFill>
              </a:rPr>
              <a:t>exposure</a:t>
            </a:r>
            <a:br>
              <a:rPr lang="en-US" sz="2400" kern="0" dirty="0">
                <a:solidFill>
                  <a:schemeClr val="tx1">
                    <a:lumMod val="95000"/>
                    <a:lumOff val="5000"/>
                  </a:schemeClr>
                </a:solidFill>
              </a:rPr>
            </a:br>
            <a:endParaRPr lang="en-US" sz="2400" kern="0" dirty="0">
              <a:solidFill>
                <a:schemeClr val="tx1">
                  <a:lumMod val="95000"/>
                  <a:lumOff val="5000"/>
                </a:schemeClr>
              </a:solidFill>
            </a:endParaRPr>
          </a:p>
          <a:p>
            <a:pPr defTabSz="914400">
              <a:buClr>
                <a:srgbClr val="5C8CBB"/>
              </a:buClr>
            </a:pPr>
            <a:r>
              <a:rPr lang="en-US" sz="2400" kern="0" dirty="0">
                <a:solidFill>
                  <a:schemeClr val="tx1">
                    <a:lumMod val="95000"/>
                    <a:lumOff val="5000"/>
                  </a:schemeClr>
                </a:solidFill>
              </a:rPr>
              <a:t>Example: randomized control trials</a:t>
            </a:r>
            <a:endParaRPr lang="en-US" sz="2400" kern="0" dirty="0">
              <a:solidFill>
                <a:srgbClr val="5C8CBB"/>
              </a:solidFill>
            </a:endParaRPr>
          </a:p>
        </p:txBody>
      </p:sp>
      <p:sp>
        <p:nvSpPr>
          <p:cNvPr id="4" name="Content Placeholder 2"/>
          <p:cNvSpPr txBox="1">
            <a:spLocks/>
          </p:cNvSpPr>
          <p:nvPr/>
        </p:nvSpPr>
        <p:spPr bwMode="auto">
          <a:xfrm>
            <a:off x="4841544" y="2022189"/>
            <a:ext cx="3711907" cy="445481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spcBef>
                <a:spcPts val="0"/>
              </a:spcBef>
              <a:buClr>
                <a:srgbClr val="5C8CBB"/>
              </a:buClr>
              <a:buNone/>
            </a:pPr>
            <a:r>
              <a:rPr lang="en-US" sz="2400" b="1" kern="0" dirty="0">
                <a:solidFill>
                  <a:schemeClr val="tx1">
                    <a:lumMod val="95000"/>
                    <a:lumOff val="5000"/>
                  </a:schemeClr>
                </a:solidFill>
              </a:rPr>
              <a:t>Non-experimental:</a:t>
            </a:r>
            <a:br>
              <a:rPr lang="en-US" sz="2400" b="1" kern="0" dirty="0">
                <a:solidFill>
                  <a:schemeClr val="tx1">
                    <a:lumMod val="95000"/>
                    <a:lumOff val="5000"/>
                  </a:schemeClr>
                </a:solidFill>
              </a:rPr>
            </a:br>
            <a:endParaRPr lang="en-US" sz="2400" b="1" kern="0" dirty="0">
              <a:solidFill>
                <a:schemeClr val="tx1">
                  <a:lumMod val="95000"/>
                  <a:lumOff val="5000"/>
                </a:schemeClr>
              </a:solidFill>
            </a:endParaRPr>
          </a:p>
          <a:p>
            <a:pPr defTabSz="914400">
              <a:spcBef>
                <a:spcPts val="0"/>
              </a:spcBef>
              <a:buClr>
                <a:srgbClr val="5C8CBB"/>
              </a:buClr>
            </a:pPr>
            <a:r>
              <a:rPr lang="en-US" sz="2400" b="1" kern="0" dirty="0">
                <a:solidFill>
                  <a:srgbClr val="5C8CBB"/>
                </a:solidFill>
              </a:rPr>
              <a:t>Observational</a:t>
            </a:r>
            <a:r>
              <a:rPr lang="en-US" sz="2400" kern="0" dirty="0">
                <a:solidFill>
                  <a:schemeClr val="tx1">
                    <a:lumMod val="95000"/>
                    <a:lumOff val="5000"/>
                  </a:schemeClr>
                </a:solidFill>
              </a:rPr>
              <a:t>, does not assign exposure</a:t>
            </a:r>
            <a:br>
              <a:rPr lang="en-US" sz="2400" kern="0" dirty="0">
                <a:solidFill>
                  <a:schemeClr val="tx1">
                    <a:lumMod val="95000"/>
                    <a:lumOff val="5000"/>
                  </a:schemeClr>
                </a:solidFill>
              </a:rPr>
            </a:br>
            <a:endParaRPr lang="en-US" sz="2400" kern="0" dirty="0">
              <a:solidFill>
                <a:schemeClr val="tx1">
                  <a:lumMod val="95000"/>
                  <a:lumOff val="5000"/>
                </a:schemeClr>
              </a:solidFill>
            </a:endParaRPr>
          </a:p>
          <a:p>
            <a:pPr defTabSz="914400">
              <a:buClr>
                <a:srgbClr val="5C8CBB"/>
              </a:buClr>
            </a:pPr>
            <a:r>
              <a:rPr lang="en-US" sz="2400" kern="0" dirty="0">
                <a:solidFill>
                  <a:schemeClr val="tx1">
                    <a:lumMod val="95000"/>
                    <a:lumOff val="5000"/>
                  </a:schemeClr>
                </a:solidFill>
              </a:rPr>
              <a:t>Example: case-control, cohort, ecologic, cross-sectional </a:t>
            </a:r>
            <a:endParaRPr lang="en-US" sz="2400" kern="0" dirty="0">
              <a:solidFill>
                <a:srgbClr val="5C8CBB"/>
              </a:solidFill>
            </a:endParaRPr>
          </a:p>
        </p:txBody>
      </p:sp>
      <p:cxnSp>
        <p:nvCxnSpPr>
          <p:cNvPr id="3" name="Straight Connector 2"/>
          <p:cNvCxnSpPr/>
          <p:nvPr/>
        </p:nvCxnSpPr>
        <p:spPr bwMode="auto">
          <a:xfrm>
            <a:off x="4460260" y="2342872"/>
            <a:ext cx="0" cy="3657600"/>
          </a:xfrm>
          <a:prstGeom prst="line">
            <a:avLst/>
          </a:prstGeom>
          <a:solidFill>
            <a:schemeClr val="accent1"/>
          </a:solidFill>
          <a:ln w="19050" cap="flat" cmpd="sng" algn="ctr">
            <a:solidFill>
              <a:srgbClr val="5C8CBB"/>
            </a:solidFill>
            <a:prstDash val="sysDash"/>
            <a:round/>
            <a:headEnd type="none" w="med" len="med"/>
            <a:tailEnd type="none" w="med" len="med"/>
          </a:ln>
          <a:effectLst/>
        </p:spPr>
      </p:cxnSp>
      <p:sp>
        <p:nvSpPr>
          <p:cNvPr id="6" name="Rectangle 5"/>
          <p:cNvSpPr/>
          <p:nvPr/>
        </p:nvSpPr>
        <p:spPr>
          <a:xfrm>
            <a:off x="0" y="765753"/>
            <a:ext cx="9144000" cy="646331"/>
          </a:xfrm>
          <a:prstGeom prst="rect">
            <a:avLst/>
          </a:prstGeom>
        </p:spPr>
        <p:txBody>
          <a:bodyPr wrap="square">
            <a:spAutoFit/>
          </a:bodyPr>
          <a:lstStyle/>
          <a:p>
            <a:pPr algn="ctr">
              <a:spcBef>
                <a:spcPts val="0"/>
              </a:spcBef>
            </a:pPr>
            <a:r>
              <a:rPr lang="en-US" sz="3600" dirty="0"/>
              <a:t>Experimental vs. Non-experimental Studies</a:t>
            </a:r>
          </a:p>
        </p:txBody>
      </p:sp>
    </p:spTree>
    <p:extLst>
      <p:ext uri="{BB962C8B-B14F-4D97-AF65-F5344CB8AC3E}">
        <p14:creationId xmlns:p14="http://schemas.microsoft.com/office/powerpoint/2010/main" val="42101563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ounded Rectangle 83"/>
          <p:cNvSpPr/>
          <p:nvPr/>
        </p:nvSpPr>
        <p:spPr bwMode="auto">
          <a:xfrm>
            <a:off x="7368254" y="5598965"/>
            <a:ext cx="1446433" cy="971232"/>
          </a:xfrm>
          <a:prstGeom prst="roundRect">
            <a:avLst/>
          </a:prstGeom>
          <a:solidFill>
            <a:schemeClr val="bg1">
              <a:lumMod val="95000"/>
            </a:schemeClr>
          </a:solidFill>
          <a:ln w="9525" cap="flat" cmpd="sng" algn="ctr">
            <a:solidFill>
              <a:schemeClr val="bg1">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90" name="Rounded Rectangle 89"/>
          <p:cNvSpPr/>
          <p:nvPr/>
        </p:nvSpPr>
        <p:spPr bwMode="auto">
          <a:xfrm>
            <a:off x="5848351" y="5598965"/>
            <a:ext cx="1446433" cy="971232"/>
          </a:xfrm>
          <a:prstGeom prst="roundRect">
            <a:avLst/>
          </a:prstGeom>
          <a:solidFill>
            <a:schemeClr val="bg1">
              <a:lumMod val="95000"/>
            </a:schemeClr>
          </a:solidFill>
          <a:ln w="9525" cap="flat" cmpd="sng" algn="ctr">
            <a:solidFill>
              <a:srgbClr val="5C8CBB"/>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83" name="Rounded Rectangle 82"/>
          <p:cNvSpPr/>
          <p:nvPr/>
        </p:nvSpPr>
        <p:spPr bwMode="auto">
          <a:xfrm>
            <a:off x="1828801" y="5598965"/>
            <a:ext cx="1446433" cy="971232"/>
          </a:xfrm>
          <a:prstGeom prst="roundRect">
            <a:avLst/>
          </a:prstGeom>
          <a:solidFill>
            <a:schemeClr val="bg1">
              <a:lumMod val="95000"/>
            </a:schemeClr>
          </a:solidFill>
          <a:ln w="9525" cap="flat" cmpd="sng" algn="ctr">
            <a:solidFill>
              <a:schemeClr val="bg1">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8" name="Rounded Rectangle 7"/>
          <p:cNvSpPr/>
          <p:nvPr/>
        </p:nvSpPr>
        <p:spPr bwMode="auto">
          <a:xfrm>
            <a:off x="308898" y="5598965"/>
            <a:ext cx="1446433" cy="971232"/>
          </a:xfrm>
          <a:prstGeom prst="roundRect">
            <a:avLst/>
          </a:prstGeom>
          <a:solidFill>
            <a:schemeClr val="bg1">
              <a:lumMod val="95000"/>
            </a:schemeClr>
          </a:solidFill>
          <a:ln w="9525" cap="flat" cmpd="sng" algn="ctr">
            <a:solidFill>
              <a:srgbClr val="5C8CBB"/>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pic>
        <p:nvPicPr>
          <p:cNvPr id="92" name="Picture 9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7311" y="1797417"/>
            <a:ext cx="848369" cy="2027551"/>
          </a:xfrm>
          <a:prstGeom prst="rect">
            <a:avLst/>
          </a:prstGeom>
        </p:spPr>
      </p:pic>
      <p:pic>
        <p:nvPicPr>
          <p:cNvPr id="93" name="Picture 9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6178" y="1815175"/>
            <a:ext cx="848369" cy="2027551"/>
          </a:xfrm>
          <a:prstGeom prst="rect">
            <a:avLst/>
          </a:prstGeom>
        </p:spPr>
      </p:pic>
      <p:pic>
        <p:nvPicPr>
          <p:cNvPr id="94" name="Picture 9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1764" y="1797417"/>
            <a:ext cx="848369" cy="2027551"/>
          </a:xfrm>
          <a:prstGeom prst="rect">
            <a:avLst/>
          </a:prstGeom>
        </p:spPr>
      </p:pic>
      <p:sp>
        <p:nvSpPr>
          <p:cNvPr id="95" name="Rectangle 94"/>
          <p:cNvSpPr/>
          <p:nvPr/>
        </p:nvSpPr>
        <p:spPr>
          <a:xfrm>
            <a:off x="5908420" y="3506787"/>
            <a:ext cx="2892680" cy="707886"/>
          </a:xfrm>
          <a:prstGeom prst="rect">
            <a:avLst/>
          </a:prstGeom>
        </p:spPr>
        <p:txBody>
          <a:bodyPr wrap="square">
            <a:spAutoFit/>
          </a:bodyPr>
          <a:lstStyle/>
          <a:p>
            <a:pPr algn="ctr">
              <a:spcBef>
                <a:spcPts val="0"/>
              </a:spcBef>
            </a:pPr>
            <a:r>
              <a:rPr lang="en-US" sz="2000" b="1" dirty="0">
                <a:solidFill>
                  <a:srgbClr val="F79709"/>
                </a:solidFill>
              </a:rPr>
              <a:t>Comparison</a:t>
            </a:r>
          </a:p>
          <a:p>
            <a:pPr algn="ctr">
              <a:spcBef>
                <a:spcPts val="0"/>
              </a:spcBef>
            </a:pPr>
            <a:r>
              <a:rPr lang="en-US" sz="2000" b="1" dirty="0">
                <a:solidFill>
                  <a:srgbClr val="F79709"/>
                </a:solidFill>
              </a:rPr>
              <a:t>Group</a:t>
            </a:r>
          </a:p>
        </p:txBody>
      </p:sp>
      <p:pic>
        <p:nvPicPr>
          <p:cNvPr id="96" name="Picture 9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1616" y="1981200"/>
            <a:ext cx="603715" cy="1676067"/>
          </a:xfrm>
          <a:prstGeom prst="rect">
            <a:avLst/>
          </a:prstGeom>
        </p:spPr>
      </p:pic>
      <p:pic>
        <p:nvPicPr>
          <p:cNvPr id="97" name="Picture 9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2707" y="1981200"/>
            <a:ext cx="603715" cy="1676067"/>
          </a:xfrm>
          <a:prstGeom prst="rect">
            <a:avLst/>
          </a:prstGeom>
        </p:spPr>
      </p:pic>
      <p:sp>
        <p:nvSpPr>
          <p:cNvPr id="98" name="Rectangle 97"/>
          <p:cNvSpPr/>
          <p:nvPr/>
        </p:nvSpPr>
        <p:spPr>
          <a:xfrm>
            <a:off x="308897" y="3481689"/>
            <a:ext cx="2892680" cy="707886"/>
          </a:xfrm>
          <a:prstGeom prst="rect">
            <a:avLst/>
          </a:prstGeom>
        </p:spPr>
        <p:txBody>
          <a:bodyPr wrap="square">
            <a:spAutoFit/>
          </a:bodyPr>
          <a:lstStyle/>
          <a:p>
            <a:pPr algn="ctr">
              <a:spcBef>
                <a:spcPts val="0"/>
              </a:spcBef>
            </a:pPr>
            <a:r>
              <a:rPr lang="en-US" sz="2000" b="1" dirty="0">
                <a:solidFill>
                  <a:srgbClr val="FF0000"/>
                </a:solidFill>
              </a:rPr>
              <a:t>Treatment</a:t>
            </a:r>
          </a:p>
          <a:p>
            <a:pPr algn="ctr">
              <a:spcBef>
                <a:spcPts val="0"/>
              </a:spcBef>
            </a:pPr>
            <a:r>
              <a:rPr lang="en-US" sz="2000" b="1" dirty="0">
                <a:solidFill>
                  <a:srgbClr val="FF0000"/>
                </a:solidFill>
              </a:rPr>
              <a:t>Group</a:t>
            </a:r>
          </a:p>
        </p:txBody>
      </p:sp>
      <p:sp>
        <p:nvSpPr>
          <p:cNvPr id="53" name="Right Brace 52"/>
          <p:cNvSpPr/>
          <p:nvPr/>
        </p:nvSpPr>
        <p:spPr bwMode="auto">
          <a:xfrm rot="5400000">
            <a:off x="1352519" y="3562402"/>
            <a:ext cx="768152" cy="2664895"/>
          </a:xfrm>
          <a:prstGeom prst="rightBrace">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58" name="Right Brace 57"/>
          <p:cNvSpPr/>
          <p:nvPr/>
        </p:nvSpPr>
        <p:spPr bwMode="auto">
          <a:xfrm rot="5400000">
            <a:off x="6930072" y="3562403"/>
            <a:ext cx="768152" cy="2664895"/>
          </a:xfrm>
          <a:prstGeom prst="rightBrace">
            <a:avLst/>
          </a:prstGeom>
          <a:noFill/>
          <a:ln w="28575"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59" name="Rectangle 58"/>
          <p:cNvSpPr/>
          <p:nvPr/>
        </p:nvSpPr>
        <p:spPr>
          <a:xfrm>
            <a:off x="-108628" y="5606183"/>
            <a:ext cx="2260984" cy="707886"/>
          </a:xfrm>
          <a:prstGeom prst="rect">
            <a:avLst/>
          </a:prstGeom>
        </p:spPr>
        <p:txBody>
          <a:bodyPr wrap="square">
            <a:spAutoFit/>
          </a:bodyPr>
          <a:lstStyle/>
          <a:p>
            <a:pPr algn="ctr">
              <a:spcBef>
                <a:spcPts val="0"/>
              </a:spcBef>
            </a:pPr>
            <a:r>
              <a:rPr lang="en-US" sz="2000" b="1" dirty="0">
                <a:solidFill>
                  <a:srgbClr val="5C8CBB"/>
                </a:solidFill>
              </a:rPr>
              <a:t>Health</a:t>
            </a:r>
          </a:p>
          <a:p>
            <a:pPr algn="ctr">
              <a:spcBef>
                <a:spcPts val="0"/>
              </a:spcBef>
            </a:pPr>
            <a:r>
              <a:rPr lang="en-US" sz="2000" b="1" dirty="0">
                <a:solidFill>
                  <a:srgbClr val="5C8CBB"/>
                </a:solidFill>
              </a:rPr>
              <a:t>Outcome</a:t>
            </a:r>
          </a:p>
        </p:txBody>
      </p:sp>
      <p:sp>
        <p:nvSpPr>
          <p:cNvPr id="63" name="Rectangle 62"/>
          <p:cNvSpPr/>
          <p:nvPr/>
        </p:nvSpPr>
        <p:spPr>
          <a:xfrm>
            <a:off x="1424201" y="5626349"/>
            <a:ext cx="2260984" cy="707886"/>
          </a:xfrm>
          <a:prstGeom prst="rect">
            <a:avLst/>
          </a:prstGeom>
        </p:spPr>
        <p:txBody>
          <a:bodyPr wrap="square">
            <a:spAutoFit/>
          </a:bodyPr>
          <a:lstStyle/>
          <a:p>
            <a:pPr algn="ctr">
              <a:spcBef>
                <a:spcPts val="0"/>
              </a:spcBef>
            </a:pPr>
            <a:r>
              <a:rPr lang="en-US" sz="2000" b="1" dirty="0">
                <a:solidFill>
                  <a:schemeClr val="bg1">
                    <a:lumMod val="50000"/>
                  </a:schemeClr>
                </a:solidFill>
              </a:rPr>
              <a:t>NO Health </a:t>
            </a:r>
          </a:p>
          <a:p>
            <a:pPr algn="ctr">
              <a:spcBef>
                <a:spcPts val="0"/>
              </a:spcBef>
            </a:pPr>
            <a:r>
              <a:rPr lang="en-US" sz="2000" b="1" dirty="0">
                <a:solidFill>
                  <a:schemeClr val="bg1">
                    <a:lumMod val="50000"/>
                  </a:schemeClr>
                </a:solidFill>
              </a:rPr>
              <a:t>Outcome</a:t>
            </a:r>
          </a:p>
        </p:txBody>
      </p:sp>
      <p:pic>
        <p:nvPicPr>
          <p:cNvPr id="67" name="Picture 6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07099" y="1199300"/>
            <a:ext cx="869701" cy="2414513"/>
          </a:xfrm>
          <a:prstGeom prst="rect">
            <a:avLst/>
          </a:prstGeom>
        </p:spPr>
      </p:pic>
      <p:sp>
        <p:nvSpPr>
          <p:cNvPr id="68" name="Rectangle 67"/>
          <p:cNvSpPr/>
          <p:nvPr/>
        </p:nvSpPr>
        <p:spPr>
          <a:xfrm>
            <a:off x="5718808" y="5598965"/>
            <a:ext cx="1789387" cy="707886"/>
          </a:xfrm>
          <a:prstGeom prst="rect">
            <a:avLst/>
          </a:prstGeom>
        </p:spPr>
        <p:txBody>
          <a:bodyPr wrap="square">
            <a:spAutoFit/>
          </a:bodyPr>
          <a:lstStyle/>
          <a:p>
            <a:pPr algn="ctr">
              <a:spcBef>
                <a:spcPts val="0"/>
              </a:spcBef>
            </a:pPr>
            <a:r>
              <a:rPr lang="en-US" sz="2000" b="1" dirty="0">
                <a:solidFill>
                  <a:srgbClr val="5C8CBB"/>
                </a:solidFill>
              </a:rPr>
              <a:t>Health</a:t>
            </a:r>
          </a:p>
          <a:p>
            <a:pPr algn="ctr">
              <a:spcBef>
                <a:spcPts val="0"/>
              </a:spcBef>
            </a:pPr>
            <a:r>
              <a:rPr lang="en-US" sz="2000" b="1" dirty="0">
                <a:solidFill>
                  <a:srgbClr val="5C8CBB"/>
                </a:solidFill>
              </a:rPr>
              <a:t>Outcome</a:t>
            </a:r>
          </a:p>
        </p:txBody>
      </p:sp>
      <p:sp>
        <p:nvSpPr>
          <p:cNvPr id="69" name="Rectangle 68"/>
          <p:cNvSpPr/>
          <p:nvPr/>
        </p:nvSpPr>
        <p:spPr>
          <a:xfrm>
            <a:off x="7333198" y="5606183"/>
            <a:ext cx="1519588" cy="707886"/>
          </a:xfrm>
          <a:prstGeom prst="rect">
            <a:avLst/>
          </a:prstGeom>
        </p:spPr>
        <p:txBody>
          <a:bodyPr wrap="square">
            <a:spAutoFit/>
          </a:bodyPr>
          <a:lstStyle/>
          <a:p>
            <a:pPr algn="ctr">
              <a:spcBef>
                <a:spcPts val="0"/>
              </a:spcBef>
            </a:pPr>
            <a:r>
              <a:rPr lang="en-US" sz="2000" b="1" dirty="0">
                <a:solidFill>
                  <a:schemeClr val="bg1">
                    <a:lumMod val="50000"/>
                  </a:schemeClr>
                </a:solidFill>
              </a:rPr>
              <a:t>NO Health </a:t>
            </a:r>
          </a:p>
          <a:p>
            <a:pPr algn="ctr">
              <a:spcBef>
                <a:spcPts val="0"/>
              </a:spcBef>
            </a:pPr>
            <a:r>
              <a:rPr lang="en-US" sz="2000" b="1" dirty="0">
                <a:solidFill>
                  <a:schemeClr val="bg1">
                    <a:lumMod val="50000"/>
                  </a:schemeClr>
                </a:solidFill>
              </a:rPr>
              <a:t>Outcome</a:t>
            </a:r>
          </a:p>
        </p:txBody>
      </p:sp>
      <p:cxnSp>
        <p:nvCxnSpPr>
          <p:cNvPr id="6" name="Straight Connector 5"/>
          <p:cNvCxnSpPr/>
          <p:nvPr/>
        </p:nvCxnSpPr>
        <p:spPr bwMode="auto">
          <a:xfrm flipH="1">
            <a:off x="2590800" y="1549400"/>
            <a:ext cx="1416298" cy="857155"/>
          </a:xfrm>
          <a:prstGeom prst="line">
            <a:avLst/>
          </a:prstGeom>
          <a:solidFill>
            <a:schemeClr val="accent1"/>
          </a:solidFill>
          <a:ln w="9525" cap="flat" cmpd="sng" algn="ctr">
            <a:solidFill>
              <a:srgbClr val="5C8CBB"/>
            </a:solidFill>
            <a:prstDash val="dash"/>
            <a:round/>
            <a:headEnd type="none" w="med" len="med"/>
            <a:tailEnd type="none" w="med" len="med"/>
          </a:ln>
          <a:effectLst/>
        </p:spPr>
      </p:cxnSp>
      <p:cxnSp>
        <p:nvCxnSpPr>
          <p:cNvPr id="70" name="Straight Connector 69"/>
          <p:cNvCxnSpPr/>
          <p:nvPr/>
        </p:nvCxnSpPr>
        <p:spPr bwMode="auto">
          <a:xfrm flipH="1" flipV="1">
            <a:off x="4800600" y="1549400"/>
            <a:ext cx="1416298" cy="857155"/>
          </a:xfrm>
          <a:prstGeom prst="line">
            <a:avLst/>
          </a:prstGeom>
          <a:solidFill>
            <a:schemeClr val="accent1"/>
          </a:solidFill>
          <a:ln w="9525" cap="flat" cmpd="sng" algn="ctr">
            <a:solidFill>
              <a:srgbClr val="5C8CBB"/>
            </a:solidFill>
            <a:prstDash val="dash"/>
            <a:round/>
            <a:headEnd type="none" w="med" len="med"/>
            <a:tailEnd type="none" w="med" len="med"/>
          </a:ln>
          <a:effectLst/>
        </p:spPr>
      </p:cxnSp>
      <p:sp>
        <p:nvSpPr>
          <p:cNvPr id="99" name="Rectangle 98"/>
          <p:cNvSpPr/>
          <p:nvPr/>
        </p:nvSpPr>
        <p:spPr>
          <a:xfrm>
            <a:off x="1569684" y="28438"/>
            <a:ext cx="6004635" cy="646331"/>
          </a:xfrm>
          <a:prstGeom prst="rect">
            <a:avLst/>
          </a:prstGeom>
        </p:spPr>
        <p:txBody>
          <a:bodyPr wrap="square">
            <a:spAutoFit/>
          </a:bodyPr>
          <a:lstStyle/>
          <a:p>
            <a:pPr>
              <a:spcBef>
                <a:spcPts val="0"/>
              </a:spcBef>
            </a:pPr>
            <a:r>
              <a:rPr lang="en-US" sz="3600" dirty="0"/>
              <a:t>Randomized Controlled Trial</a:t>
            </a:r>
            <a:endParaRPr lang="en-US" sz="2000" dirty="0"/>
          </a:p>
        </p:txBody>
      </p:sp>
      <p:sp>
        <p:nvSpPr>
          <p:cNvPr id="9" name="TextBox 8"/>
          <p:cNvSpPr txBox="1"/>
          <p:nvPr/>
        </p:nvSpPr>
        <p:spPr>
          <a:xfrm>
            <a:off x="404148" y="4411416"/>
            <a:ext cx="756763" cy="369332"/>
          </a:xfrm>
          <a:prstGeom prst="rect">
            <a:avLst/>
          </a:prstGeom>
          <a:noFill/>
        </p:spPr>
        <p:txBody>
          <a:bodyPr wrap="square" rtlCol="0">
            <a:spAutoFit/>
          </a:bodyPr>
          <a:lstStyle/>
          <a:p>
            <a:r>
              <a:rPr lang="en-US" b="1" dirty="0">
                <a:solidFill>
                  <a:srgbClr val="5C8CBB"/>
                </a:solidFill>
              </a:rPr>
              <a:t>TIME</a:t>
            </a:r>
          </a:p>
        </p:txBody>
      </p:sp>
      <p:cxnSp>
        <p:nvCxnSpPr>
          <p:cNvPr id="11" name="Straight Arrow Connector 10"/>
          <p:cNvCxnSpPr>
            <a:stCxn id="9" idx="3"/>
          </p:cNvCxnSpPr>
          <p:nvPr/>
        </p:nvCxnSpPr>
        <p:spPr bwMode="auto">
          <a:xfrm>
            <a:off x="1160911" y="4596082"/>
            <a:ext cx="1772789" cy="61555"/>
          </a:xfrm>
          <a:prstGeom prst="straightConnector1">
            <a:avLst/>
          </a:prstGeom>
          <a:solidFill>
            <a:schemeClr val="accent1"/>
          </a:solidFill>
          <a:ln w="9525" cap="flat" cmpd="sng" algn="ctr">
            <a:solidFill>
              <a:srgbClr val="5C8CBB"/>
            </a:solidFill>
            <a:prstDash val="solid"/>
            <a:round/>
            <a:headEnd type="none" w="med" len="med"/>
            <a:tailEnd type="arrow"/>
          </a:ln>
          <a:effectLst/>
        </p:spPr>
      </p:cxnSp>
      <p:sp>
        <p:nvSpPr>
          <p:cNvPr id="100" name="TextBox 99"/>
          <p:cNvSpPr txBox="1"/>
          <p:nvPr/>
        </p:nvSpPr>
        <p:spPr>
          <a:xfrm>
            <a:off x="6025038" y="4411416"/>
            <a:ext cx="756763" cy="369332"/>
          </a:xfrm>
          <a:prstGeom prst="rect">
            <a:avLst/>
          </a:prstGeom>
          <a:noFill/>
        </p:spPr>
        <p:txBody>
          <a:bodyPr wrap="square" rtlCol="0">
            <a:spAutoFit/>
          </a:bodyPr>
          <a:lstStyle/>
          <a:p>
            <a:r>
              <a:rPr lang="en-US" b="1" dirty="0">
                <a:solidFill>
                  <a:srgbClr val="5C8CBB"/>
                </a:solidFill>
              </a:rPr>
              <a:t>TIME</a:t>
            </a:r>
          </a:p>
        </p:txBody>
      </p:sp>
      <p:cxnSp>
        <p:nvCxnSpPr>
          <p:cNvPr id="101" name="Straight Arrow Connector 100"/>
          <p:cNvCxnSpPr>
            <a:stCxn id="100" idx="3"/>
          </p:cNvCxnSpPr>
          <p:nvPr/>
        </p:nvCxnSpPr>
        <p:spPr bwMode="auto">
          <a:xfrm>
            <a:off x="6781801" y="4596082"/>
            <a:ext cx="1772789" cy="61555"/>
          </a:xfrm>
          <a:prstGeom prst="straightConnector1">
            <a:avLst/>
          </a:prstGeom>
          <a:solidFill>
            <a:schemeClr val="accent1"/>
          </a:solidFill>
          <a:ln w="9525" cap="flat" cmpd="sng" algn="ctr">
            <a:solidFill>
              <a:srgbClr val="5C8CBB"/>
            </a:solidFill>
            <a:prstDash val="solid"/>
            <a:round/>
            <a:headEnd type="none" w="med" len="med"/>
            <a:tailEnd type="arrow"/>
          </a:ln>
          <a:effectLst/>
        </p:spPr>
      </p:cxnSp>
    </p:spTree>
    <p:extLst>
      <p:ext uri="{BB962C8B-B14F-4D97-AF65-F5344CB8AC3E}">
        <p14:creationId xmlns:p14="http://schemas.microsoft.com/office/powerpoint/2010/main" val="20704361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a:spLocks/>
          </p:cNvSpPr>
          <p:nvPr/>
        </p:nvSpPr>
        <p:spPr bwMode="auto">
          <a:xfrm>
            <a:off x="359531" y="1701800"/>
            <a:ext cx="8432044" cy="525780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defTabSz="914400">
              <a:spcBef>
                <a:spcPts val="0"/>
              </a:spcBef>
              <a:buClr>
                <a:srgbClr val="5C8CBB"/>
              </a:buClr>
            </a:pPr>
            <a:r>
              <a:rPr lang="en-US" sz="3200" kern="0" dirty="0">
                <a:solidFill>
                  <a:schemeClr val="tx1">
                    <a:lumMod val="95000"/>
                    <a:lumOff val="5000"/>
                  </a:schemeClr>
                </a:solidFill>
              </a:rPr>
              <a:t>Test new drugs or medical treatments</a:t>
            </a:r>
            <a:br>
              <a:rPr lang="en-US" sz="3200" kern="0" dirty="0">
                <a:solidFill>
                  <a:schemeClr val="tx1">
                    <a:lumMod val="95000"/>
                    <a:lumOff val="5000"/>
                  </a:schemeClr>
                </a:solidFill>
              </a:rPr>
            </a:br>
            <a:endParaRPr lang="en-US" sz="3200" kern="0" dirty="0">
              <a:solidFill>
                <a:schemeClr val="tx1">
                  <a:lumMod val="95000"/>
                  <a:lumOff val="5000"/>
                </a:schemeClr>
              </a:solidFill>
            </a:endParaRPr>
          </a:p>
          <a:p>
            <a:pPr defTabSz="914400">
              <a:spcBef>
                <a:spcPts val="0"/>
              </a:spcBef>
              <a:buClr>
                <a:srgbClr val="5C8CBB"/>
              </a:buClr>
            </a:pPr>
            <a:r>
              <a:rPr lang="en-US" sz="3200" kern="0" dirty="0">
                <a:solidFill>
                  <a:schemeClr val="tx1">
                    <a:lumMod val="95000"/>
                    <a:lumOff val="5000"/>
                  </a:schemeClr>
                </a:solidFill>
              </a:rPr>
              <a:t>Drug or treatment is </a:t>
            </a:r>
            <a:r>
              <a:rPr lang="en-US" sz="3200" b="1" kern="0" dirty="0">
                <a:solidFill>
                  <a:schemeClr val="tx1">
                    <a:lumMod val="95000"/>
                    <a:lumOff val="5000"/>
                  </a:schemeClr>
                </a:solidFill>
              </a:rPr>
              <a:t>randomized</a:t>
            </a:r>
            <a:br>
              <a:rPr lang="en-US" sz="3200" b="1" kern="0" dirty="0">
                <a:solidFill>
                  <a:srgbClr val="5C8CBB"/>
                </a:solidFill>
              </a:rPr>
            </a:br>
            <a:endParaRPr lang="en-US" sz="3200" b="1" kern="0" dirty="0">
              <a:solidFill>
                <a:srgbClr val="5C8CBB"/>
              </a:solidFill>
            </a:endParaRPr>
          </a:p>
          <a:p>
            <a:pPr defTabSz="914400">
              <a:lnSpc>
                <a:spcPts val="3200"/>
              </a:lnSpc>
              <a:spcBef>
                <a:spcPts val="0"/>
              </a:spcBef>
              <a:buClr>
                <a:srgbClr val="5C8CBB"/>
              </a:buClr>
            </a:pPr>
            <a:r>
              <a:rPr lang="en-US" sz="3200" kern="0" dirty="0">
                <a:solidFill>
                  <a:schemeClr val="tx1">
                    <a:lumMod val="95000"/>
                    <a:lumOff val="5000"/>
                  </a:schemeClr>
                </a:solidFill>
              </a:rPr>
              <a:t>Intervention group and control group should be comparable in all aspects </a:t>
            </a:r>
            <a:br>
              <a:rPr lang="en-US" sz="3200" kern="0" dirty="0">
                <a:solidFill>
                  <a:srgbClr val="5C8CBB"/>
                </a:solidFill>
              </a:rPr>
            </a:br>
            <a:endParaRPr lang="en-US" sz="3200" kern="0" dirty="0">
              <a:solidFill>
                <a:srgbClr val="5C8CBB"/>
              </a:solidFill>
            </a:endParaRPr>
          </a:p>
          <a:p>
            <a:pPr defTabSz="914400">
              <a:lnSpc>
                <a:spcPts val="3200"/>
              </a:lnSpc>
              <a:spcBef>
                <a:spcPts val="0"/>
              </a:spcBef>
              <a:buClr>
                <a:srgbClr val="5C8CBB"/>
              </a:buClr>
            </a:pPr>
            <a:r>
              <a:rPr lang="en-US" sz="3200" kern="0" dirty="0"/>
              <a:t>Strongest evidence for causal inference</a:t>
            </a:r>
          </a:p>
          <a:p>
            <a:pPr defTabSz="914400">
              <a:lnSpc>
                <a:spcPts val="3200"/>
              </a:lnSpc>
              <a:spcBef>
                <a:spcPts val="0"/>
              </a:spcBef>
              <a:buClr>
                <a:srgbClr val="5C8CBB"/>
              </a:buClr>
            </a:pPr>
            <a:endParaRPr lang="en-US" sz="3200" kern="0" dirty="0"/>
          </a:p>
          <a:p>
            <a:pPr defTabSz="914400">
              <a:lnSpc>
                <a:spcPts val="3200"/>
              </a:lnSpc>
              <a:spcBef>
                <a:spcPts val="0"/>
              </a:spcBef>
              <a:buClr>
                <a:srgbClr val="5C8CBB"/>
              </a:buClr>
            </a:pPr>
            <a:r>
              <a:rPr lang="en-US" sz="3200" kern="0" dirty="0"/>
              <a:t>Helps prevent bias</a:t>
            </a:r>
            <a:br>
              <a:rPr lang="en-US" sz="2400" kern="0" dirty="0">
                <a:solidFill>
                  <a:srgbClr val="5C8CBB"/>
                </a:solidFill>
              </a:rPr>
            </a:br>
            <a:endParaRPr lang="en-US" sz="2400" kern="0" dirty="0">
              <a:solidFill>
                <a:srgbClr val="5C8CBB"/>
              </a:solidFill>
            </a:endParaRPr>
          </a:p>
          <a:p>
            <a:pPr marL="0" indent="0" defTabSz="914400">
              <a:lnSpc>
                <a:spcPts val="3200"/>
              </a:lnSpc>
              <a:spcBef>
                <a:spcPts val="0"/>
              </a:spcBef>
              <a:buClr>
                <a:srgbClr val="5C8CBB"/>
              </a:buClr>
              <a:buNone/>
            </a:pPr>
            <a:endParaRPr lang="en-US" sz="2400" kern="0" dirty="0">
              <a:solidFill>
                <a:srgbClr val="5C8CBB"/>
              </a:solidFill>
            </a:endParaRPr>
          </a:p>
        </p:txBody>
      </p:sp>
      <p:sp>
        <p:nvSpPr>
          <p:cNvPr id="9" name="Rectangle 8"/>
          <p:cNvSpPr/>
          <p:nvPr/>
        </p:nvSpPr>
        <p:spPr>
          <a:xfrm>
            <a:off x="238125" y="465638"/>
            <a:ext cx="8553451" cy="646331"/>
          </a:xfrm>
          <a:prstGeom prst="rect">
            <a:avLst/>
          </a:prstGeom>
        </p:spPr>
        <p:txBody>
          <a:bodyPr wrap="square">
            <a:spAutoFit/>
          </a:bodyPr>
          <a:lstStyle/>
          <a:p>
            <a:pPr>
              <a:spcBef>
                <a:spcPts val="0"/>
              </a:spcBef>
            </a:pPr>
            <a:r>
              <a:rPr lang="en-US" sz="3600" dirty="0"/>
              <a:t>Randomized Control Trials</a:t>
            </a:r>
            <a:endParaRPr lang="en-US" sz="3600" dirty="0">
              <a:solidFill>
                <a:srgbClr val="5C8CBB"/>
              </a:solidFill>
            </a:endParaRPr>
          </a:p>
        </p:txBody>
      </p:sp>
    </p:spTree>
    <p:extLst>
      <p:ext uri="{BB962C8B-B14F-4D97-AF65-F5344CB8AC3E}">
        <p14:creationId xmlns:p14="http://schemas.microsoft.com/office/powerpoint/2010/main" val="35414727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Caveat on term “control group”</a:t>
            </a:r>
          </a:p>
        </p:txBody>
      </p:sp>
      <p:sp>
        <p:nvSpPr>
          <p:cNvPr id="3" name="Content Placeholder 2"/>
          <p:cNvSpPr>
            <a:spLocks noGrp="1"/>
          </p:cNvSpPr>
          <p:nvPr>
            <p:ph idx="1"/>
          </p:nvPr>
        </p:nvSpPr>
        <p:spPr>
          <a:xfrm>
            <a:off x="432485" y="1600200"/>
            <a:ext cx="8464379" cy="4756150"/>
          </a:xfrm>
        </p:spPr>
        <p:txBody>
          <a:bodyPr/>
          <a:lstStyle/>
          <a:p>
            <a:pPr marL="0" indent="0">
              <a:buNone/>
            </a:pPr>
            <a:r>
              <a:rPr lang="en-US" dirty="0"/>
              <a:t>In the context of randomized control trials, a “control group” means the unexposed group, or those that do not receive the exposure of interest. </a:t>
            </a:r>
          </a:p>
          <a:p>
            <a:endParaRPr lang="en-US" dirty="0"/>
          </a:p>
          <a:p>
            <a:pPr marL="0" indent="0">
              <a:buNone/>
            </a:pPr>
            <a:r>
              <a:rPr lang="en-US" dirty="0"/>
              <a:t>When we cover case control studies, we will learn another use of the term “control group” </a:t>
            </a:r>
          </a:p>
          <a:p>
            <a:endParaRPr lang="en-US" dirty="0"/>
          </a:p>
        </p:txBody>
      </p:sp>
      <p:sp>
        <p:nvSpPr>
          <p:cNvPr id="4" name="Slide Number Placeholder 3"/>
          <p:cNvSpPr>
            <a:spLocks noGrp="1"/>
          </p:cNvSpPr>
          <p:nvPr>
            <p:ph type="sldNum" sz="quarter" idx="4"/>
          </p:nvPr>
        </p:nvSpPr>
        <p:spPr/>
        <p:txBody>
          <a:bodyPr/>
          <a:lstStyle/>
          <a:p>
            <a:fld id="{042AED99-7FB4-404E-8A97-64753DCE42EC}" type="slidenum">
              <a:rPr lang="en-US" smtClean="0"/>
              <a:pPr/>
              <a:t>27</a:t>
            </a:fld>
            <a:endParaRPr lang="en-US" dirty="0"/>
          </a:p>
        </p:txBody>
      </p:sp>
    </p:spTree>
    <p:extLst>
      <p:ext uri="{BB962C8B-B14F-4D97-AF65-F5344CB8AC3E}">
        <p14:creationId xmlns:p14="http://schemas.microsoft.com/office/powerpoint/2010/main" val="14080568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0419" y="3859389"/>
            <a:ext cx="4748541" cy="2267457"/>
          </a:xfrm>
          <a:prstGeom prst="rect">
            <a:avLst/>
          </a:prstGeom>
          <a:effectLst>
            <a:outerShdw blurRad="50800" dist="38100" dir="2700000" algn="tl" rotWithShape="0">
              <a:prstClr val="black">
                <a:alpha val="40000"/>
              </a:prstClr>
            </a:outerShdw>
          </a:effectLst>
        </p:spPr>
      </p:pic>
      <p:sp>
        <p:nvSpPr>
          <p:cNvPr id="42" name="Rounded Rectangle 41"/>
          <p:cNvSpPr/>
          <p:nvPr/>
        </p:nvSpPr>
        <p:spPr bwMode="auto">
          <a:xfrm>
            <a:off x="3192190" y="444065"/>
            <a:ext cx="2759623" cy="943848"/>
          </a:xfrm>
          <a:prstGeom prst="roundRect">
            <a:avLst/>
          </a:prstGeom>
          <a:solidFill>
            <a:srgbClr val="5C8CBB"/>
          </a:solidFill>
          <a:ln w="28575" cap="flat" cmpd="sng" algn="ctr">
            <a:solidFill>
              <a:srgbClr val="5C8CBB"/>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23" name="Rectangle 22"/>
          <p:cNvSpPr/>
          <p:nvPr/>
        </p:nvSpPr>
        <p:spPr>
          <a:xfrm>
            <a:off x="3024318" y="485102"/>
            <a:ext cx="3040774" cy="646331"/>
          </a:xfrm>
          <a:prstGeom prst="rect">
            <a:avLst/>
          </a:prstGeom>
        </p:spPr>
        <p:txBody>
          <a:bodyPr wrap="square">
            <a:spAutoFit/>
          </a:bodyPr>
          <a:lstStyle/>
          <a:p>
            <a:pPr algn="ctr">
              <a:spcBef>
                <a:spcPts val="0"/>
              </a:spcBef>
            </a:pPr>
            <a:r>
              <a:rPr lang="en-US" sz="3600" dirty="0">
                <a:solidFill>
                  <a:schemeClr val="bg1"/>
                </a:solidFill>
              </a:rPr>
              <a:t>experimental</a:t>
            </a:r>
            <a:endParaRPr lang="en-US" sz="2000" dirty="0">
              <a:solidFill>
                <a:schemeClr val="bg1"/>
              </a:solidFill>
            </a:endParaRPr>
          </a:p>
        </p:txBody>
      </p:sp>
      <p:sp>
        <p:nvSpPr>
          <p:cNvPr id="14" name="Rectangle 13"/>
          <p:cNvSpPr/>
          <p:nvPr/>
        </p:nvSpPr>
        <p:spPr>
          <a:xfrm>
            <a:off x="1157124" y="2379218"/>
            <a:ext cx="1570311" cy="461665"/>
          </a:xfrm>
          <a:prstGeom prst="rect">
            <a:avLst/>
          </a:prstGeom>
        </p:spPr>
        <p:txBody>
          <a:bodyPr wrap="square">
            <a:spAutoFit/>
          </a:bodyPr>
          <a:lstStyle/>
          <a:p>
            <a:pPr algn="ctr">
              <a:spcBef>
                <a:spcPts val="0"/>
              </a:spcBef>
            </a:pPr>
            <a:r>
              <a:rPr lang="en-US" sz="2400" dirty="0">
                <a:solidFill>
                  <a:srgbClr val="5C8CBB"/>
                </a:solidFill>
              </a:rPr>
              <a:t>Individual</a:t>
            </a:r>
          </a:p>
        </p:txBody>
      </p:sp>
      <p:sp>
        <p:nvSpPr>
          <p:cNvPr id="15" name="Rectangle 14"/>
          <p:cNvSpPr/>
          <p:nvPr/>
        </p:nvSpPr>
        <p:spPr>
          <a:xfrm>
            <a:off x="6300953" y="2379217"/>
            <a:ext cx="1938173" cy="461665"/>
          </a:xfrm>
          <a:prstGeom prst="rect">
            <a:avLst/>
          </a:prstGeom>
        </p:spPr>
        <p:txBody>
          <a:bodyPr wrap="square">
            <a:spAutoFit/>
          </a:bodyPr>
          <a:lstStyle/>
          <a:p>
            <a:pPr algn="ctr">
              <a:spcBef>
                <a:spcPts val="0"/>
              </a:spcBef>
            </a:pPr>
            <a:r>
              <a:rPr lang="en-US" sz="2400" dirty="0">
                <a:solidFill>
                  <a:srgbClr val="5C8CBB"/>
                </a:solidFill>
              </a:rPr>
              <a:t>Community</a:t>
            </a:r>
          </a:p>
        </p:txBody>
      </p:sp>
      <p:cxnSp>
        <p:nvCxnSpPr>
          <p:cNvPr id="4" name="Straight Connector 3"/>
          <p:cNvCxnSpPr/>
          <p:nvPr/>
        </p:nvCxnSpPr>
        <p:spPr bwMode="auto">
          <a:xfrm flipH="1">
            <a:off x="2258705" y="1387914"/>
            <a:ext cx="2286001" cy="991303"/>
          </a:xfrm>
          <a:prstGeom prst="line">
            <a:avLst/>
          </a:prstGeom>
          <a:solidFill>
            <a:schemeClr val="accent1"/>
          </a:solidFill>
          <a:ln w="28575" cap="flat" cmpd="sng" algn="ctr">
            <a:solidFill>
              <a:srgbClr val="5C8CBB"/>
            </a:solidFill>
            <a:prstDash val="sysDot"/>
            <a:round/>
            <a:headEnd type="none" w="med" len="med"/>
            <a:tailEnd type="none" w="med" len="med"/>
          </a:ln>
          <a:effectLst/>
        </p:spPr>
      </p:cxnSp>
      <p:cxnSp>
        <p:nvCxnSpPr>
          <p:cNvPr id="18" name="Straight Connector 17"/>
          <p:cNvCxnSpPr/>
          <p:nvPr/>
        </p:nvCxnSpPr>
        <p:spPr bwMode="auto">
          <a:xfrm>
            <a:off x="4566823" y="1387915"/>
            <a:ext cx="2317532" cy="991303"/>
          </a:xfrm>
          <a:prstGeom prst="line">
            <a:avLst/>
          </a:prstGeom>
          <a:solidFill>
            <a:schemeClr val="accent1"/>
          </a:solidFill>
          <a:ln w="28575" cap="flat" cmpd="sng" algn="ctr">
            <a:solidFill>
              <a:srgbClr val="5C8CBB"/>
            </a:solidFill>
            <a:prstDash val="sysDot"/>
            <a:round/>
            <a:headEnd type="none" w="med" len="med"/>
            <a:tailEnd type="none" w="med" len="med"/>
          </a:ln>
          <a:effectLst/>
        </p:spPr>
      </p:cxnSp>
      <p:pic>
        <p:nvPicPr>
          <p:cNvPr id="20" name="Picture 19"/>
          <p:cNvPicPr>
            <a:picLocks noChangeAspect="1"/>
          </p:cNvPicPr>
          <p:nvPr/>
        </p:nvPicPr>
        <p:blipFill>
          <a:blip r:embed="rId4">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309794" y="3859390"/>
            <a:ext cx="765457" cy="1829396"/>
          </a:xfrm>
          <a:prstGeom prst="rect">
            <a:avLst/>
          </a:prstGeom>
        </p:spPr>
      </p:pic>
      <p:pic>
        <p:nvPicPr>
          <p:cNvPr id="21" name="Picture 20"/>
          <p:cNvPicPr>
            <a:picLocks noChangeAspect="1"/>
          </p:cNvPicPr>
          <p:nvPr/>
        </p:nvPicPr>
        <p:blipFill>
          <a:blip r:embed="rId4">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914806" y="4764122"/>
            <a:ext cx="765457" cy="1829396"/>
          </a:xfrm>
          <a:prstGeom prst="rect">
            <a:avLst/>
          </a:prstGeom>
        </p:spPr>
      </p:pic>
      <p:pic>
        <p:nvPicPr>
          <p:cNvPr id="22" name="Picture 21"/>
          <p:cNvPicPr>
            <a:picLocks noChangeAspect="1"/>
          </p:cNvPicPr>
          <p:nvPr/>
        </p:nvPicPr>
        <p:blipFill>
          <a:blip r:embed="rId4">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914806" y="2981399"/>
            <a:ext cx="765457" cy="1829396"/>
          </a:xfrm>
          <a:prstGeom prst="rect">
            <a:avLst/>
          </a:prstGeom>
        </p:spPr>
      </p:pic>
      <p:pic>
        <p:nvPicPr>
          <p:cNvPr id="24" name="Picture 23"/>
          <p:cNvPicPr>
            <a:picLocks noChangeAspect="1"/>
          </p:cNvPicPr>
          <p:nvPr/>
        </p:nvPicPr>
        <p:blipFill>
          <a:blip r:embed="rId4">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1449623" y="3859390"/>
            <a:ext cx="765457" cy="1829396"/>
          </a:xfrm>
          <a:prstGeom prst="rect">
            <a:avLst/>
          </a:prstGeom>
        </p:spPr>
      </p:pic>
      <p:pic>
        <p:nvPicPr>
          <p:cNvPr id="25" name="Picture 24"/>
          <p:cNvPicPr>
            <a:picLocks noChangeAspect="1"/>
          </p:cNvPicPr>
          <p:nvPr/>
        </p:nvPicPr>
        <p:blipFill>
          <a:blip r:embed="rId4">
            <a:duotone>
              <a:prstClr val="black"/>
              <a:srgbClr val="66A5B2">
                <a:tint val="45000"/>
                <a:satMod val="400000"/>
              </a:srgbClr>
            </a:duotone>
            <a:extLst>
              <a:ext uri="{28A0092B-C50C-407E-A947-70E740481C1C}">
                <a14:useLocalDpi xmlns:a14="http://schemas.microsoft.com/office/drawing/2010/main" val="0"/>
              </a:ext>
            </a:extLst>
          </a:blip>
          <a:stretch>
            <a:fillRect/>
          </a:stretch>
        </p:blipFill>
        <p:spPr>
          <a:xfrm>
            <a:off x="1984440" y="2981399"/>
            <a:ext cx="765457" cy="1829396"/>
          </a:xfrm>
          <a:prstGeom prst="rect">
            <a:avLst/>
          </a:prstGeom>
        </p:spPr>
      </p:pic>
      <p:pic>
        <p:nvPicPr>
          <p:cNvPr id="26" name="Picture 25"/>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984440" y="4764122"/>
            <a:ext cx="765457" cy="1829396"/>
          </a:xfrm>
          <a:prstGeom prst="rect">
            <a:avLst/>
          </a:prstGeom>
        </p:spPr>
      </p:pic>
      <p:pic>
        <p:nvPicPr>
          <p:cNvPr id="29" name="Picture 28"/>
          <p:cNvPicPr>
            <a:picLocks noChangeAspect="1"/>
          </p:cNvPicPr>
          <p:nvPr/>
        </p:nvPicPr>
        <p:blipFill>
          <a:blip r:embed="rId4">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2519257" y="3859390"/>
            <a:ext cx="765457" cy="1829396"/>
          </a:xfrm>
          <a:prstGeom prst="rect">
            <a:avLst/>
          </a:prstGeom>
        </p:spPr>
      </p:pic>
    </p:spTree>
    <p:extLst>
      <p:ext uri="{BB962C8B-B14F-4D97-AF65-F5344CB8AC3E}">
        <p14:creationId xmlns:p14="http://schemas.microsoft.com/office/powerpoint/2010/main" val="17159884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70EC7-A9DB-4715-AE27-66D8B7D7D3A6}"/>
              </a:ext>
            </a:extLst>
          </p:cNvPr>
          <p:cNvSpPr>
            <a:spLocks noGrp="1"/>
          </p:cNvSpPr>
          <p:nvPr>
            <p:ph type="title"/>
          </p:nvPr>
        </p:nvSpPr>
        <p:spPr/>
        <p:txBody>
          <a:bodyPr/>
          <a:lstStyle/>
          <a:p>
            <a:r>
              <a:rPr lang="en-US" dirty="0"/>
              <a:t>Experimental-Individual</a:t>
            </a:r>
          </a:p>
        </p:txBody>
      </p:sp>
      <p:pic>
        <p:nvPicPr>
          <p:cNvPr id="6" name="Content Placeholder 5" descr="A picture containing indoor, wall, person, table&#10;&#10;Description automatically generated">
            <a:extLst>
              <a:ext uri="{FF2B5EF4-FFF2-40B4-BE49-F238E27FC236}">
                <a16:creationId xmlns:a16="http://schemas.microsoft.com/office/drawing/2014/main" id="{0B3B373C-ED08-4091-82DF-B7048A9BB1F2}"/>
              </a:ext>
            </a:extLst>
          </p:cNvPr>
          <p:cNvPicPr>
            <a:picLocks noGrp="1" noChangeAspect="1"/>
          </p:cNvPicPr>
          <p:nvPr>
            <p:ph idx="1"/>
          </p:nvPr>
        </p:nvPicPr>
        <p:blipFill>
          <a:blip r:embed="rId3"/>
          <a:stretch>
            <a:fillRect/>
          </a:stretch>
        </p:blipFill>
        <p:spPr>
          <a:xfrm>
            <a:off x="457200" y="1662112"/>
            <a:ext cx="5410200" cy="3533775"/>
          </a:xfrm>
        </p:spPr>
      </p:pic>
      <p:sp>
        <p:nvSpPr>
          <p:cNvPr id="4" name="Slide Number Placeholder 3">
            <a:extLst>
              <a:ext uri="{FF2B5EF4-FFF2-40B4-BE49-F238E27FC236}">
                <a16:creationId xmlns:a16="http://schemas.microsoft.com/office/drawing/2014/main" id="{649182AB-8A28-49EB-B71A-BD1D89398C3C}"/>
              </a:ext>
            </a:extLst>
          </p:cNvPr>
          <p:cNvSpPr>
            <a:spLocks noGrp="1"/>
          </p:cNvSpPr>
          <p:nvPr>
            <p:ph type="sldNum" sz="quarter" idx="4"/>
          </p:nvPr>
        </p:nvSpPr>
        <p:spPr/>
        <p:txBody>
          <a:bodyPr/>
          <a:lstStyle/>
          <a:p>
            <a:fld id="{042AED99-7FB4-404E-8A97-64753DCE42EC}" type="slidenum">
              <a:rPr lang="en-US" smtClean="0"/>
              <a:pPr/>
              <a:t>29</a:t>
            </a:fld>
            <a:endParaRPr lang="en-US" dirty="0"/>
          </a:p>
        </p:txBody>
      </p:sp>
      <p:pic>
        <p:nvPicPr>
          <p:cNvPr id="7" name="Picture 6">
            <a:extLst>
              <a:ext uri="{FF2B5EF4-FFF2-40B4-BE49-F238E27FC236}">
                <a16:creationId xmlns:a16="http://schemas.microsoft.com/office/drawing/2014/main" id="{E608952E-F1C8-4CB1-B2A5-F648CEF9DA95}"/>
              </a:ext>
            </a:extLst>
          </p:cNvPr>
          <p:cNvPicPr>
            <a:picLocks noChangeAspect="1"/>
          </p:cNvPicPr>
          <p:nvPr/>
        </p:nvPicPr>
        <p:blipFill>
          <a:blip r:embed="rId4"/>
          <a:stretch>
            <a:fillRect/>
          </a:stretch>
        </p:blipFill>
        <p:spPr>
          <a:xfrm>
            <a:off x="457200" y="5283199"/>
            <a:ext cx="7553325" cy="1285875"/>
          </a:xfrm>
          <a:prstGeom prst="rect">
            <a:avLst/>
          </a:prstGeom>
        </p:spPr>
      </p:pic>
    </p:spTree>
    <p:extLst>
      <p:ext uri="{BB962C8B-B14F-4D97-AF65-F5344CB8AC3E}">
        <p14:creationId xmlns:p14="http://schemas.microsoft.com/office/powerpoint/2010/main" val="4026109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F7046-741B-4F64-8DE3-DDB47A0C0DD1}"/>
              </a:ext>
            </a:extLst>
          </p:cNvPr>
          <p:cNvSpPr>
            <a:spLocks noGrp="1"/>
          </p:cNvSpPr>
          <p:nvPr>
            <p:ph type="title"/>
          </p:nvPr>
        </p:nvSpPr>
        <p:spPr/>
        <p:txBody>
          <a:bodyPr/>
          <a:lstStyle/>
          <a:p>
            <a:r>
              <a:rPr lang="en-US" dirty="0"/>
              <a:t>IDA1 Exam Tips</a:t>
            </a:r>
          </a:p>
        </p:txBody>
      </p:sp>
      <p:sp>
        <p:nvSpPr>
          <p:cNvPr id="3" name="Content Placeholder 2">
            <a:extLst>
              <a:ext uri="{FF2B5EF4-FFF2-40B4-BE49-F238E27FC236}">
                <a16:creationId xmlns:a16="http://schemas.microsoft.com/office/drawing/2014/main" id="{979DAF85-9717-4DBE-BBCC-E0DE693A9ADF}"/>
              </a:ext>
            </a:extLst>
          </p:cNvPr>
          <p:cNvSpPr>
            <a:spLocks noGrp="1"/>
          </p:cNvSpPr>
          <p:nvPr>
            <p:ph idx="1"/>
          </p:nvPr>
        </p:nvSpPr>
        <p:spPr/>
        <p:txBody>
          <a:bodyPr/>
          <a:lstStyle/>
          <a:p>
            <a:r>
              <a:rPr lang="en-US" dirty="0"/>
              <a:t>See Detailed IDA guidebook for step by step instructions</a:t>
            </a:r>
          </a:p>
          <a:p>
            <a:pPr marL="0" indent="0">
              <a:buNone/>
            </a:pPr>
            <a:endParaRPr lang="en-US" dirty="0"/>
          </a:p>
        </p:txBody>
      </p:sp>
      <p:sp>
        <p:nvSpPr>
          <p:cNvPr id="4" name="Slide Number Placeholder 3">
            <a:extLst>
              <a:ext uri="{FF2B5EF4-FFF2-40B4-BE49-F238E27FC236}">
                <a16:creationId xmlns:a16="http://schemas.microsoft.com/office/drawing/2014/main" id="{085FAA9A-1BA8-42FB-87B2-6D6B78F47030}"/>
              </a:ext>
            </a:extLst>
          </p:cNvPr>
          <p:cNvSpPr>
            <a:spLocks noGrp="1"/>
          </p:cNvSpPr>
          <p:nvPr>
            <p:ph type="sldNum" sz="quarter" idx="4"/>
          </p:nvPr>
        </p:nvSpPr>
        <p:spPr/>
        <p:txBody>
          <a:bodyPr/>
          <a:lstStyle/>
          <a:p>
            <a:fld id="{042AED99-7FB4-404E-8A97-64753DCE42EC}" type="slidenum">
              <a:rPr lang="en-US" smtClean="0"/>
              <a:pPr/>
              <a:t>3</a:t>
            </a:fld>
            <a:endParaRPr lang="en-US" dirty="0"/>
          </a:p>
        </p:txBody>
      </p:sp>
      <p:pic>
        <p:nvPicPr>
          <p:cNvPr id="5" name="Picture 4">
            <a:extLst>
              <a:ext uri="{FF2B5EF4-FFF2-40B4-BE49-F238E27FC236}">
                <a16:creationId xmlns:a16="http://schemas.microsoft.com/office/drawing/2014/main" id="{A840CE1B-2A5E-48F4-ACC6-B66E3DA31215}"/>
              </a:ext>
            </a:extLst>
          </p:cNvPr>
          <p:cNvPicPr>
            <a:picLocks noChangeAspect="1"/>
          </p:cNvPicPr>
          <p:nvPr/>
        </p:nvPicPr>
        <p:blipFill>
          <a:blip r:embed="rId2"/>
          <a:stretch>
            <a:fillRect/>
          </a:stretch>
        </p:blipFill>
        <p:spPr>
          <a:xfrm>
            <a:off x="347662" y="2930525"/>
            <a:ext cx="8448675" cy="3790950"/>
          </a:xfrm>
          <a:prstGeom prst="rect">
            <a:avLst/>
          </a:prstGeom>
        </p:spPr>
      </p:pic>
      <p:sp>
        <p:nvSpPr>
          <p:cNvPr id="6" name="Arrow: Left 5">
            <a:extLst>
              <a:ext uri="{FF2B5EF4-FFF2-40B4-BE49-F238E27FC236}">
                <a16:creationId xmlns:a16="http://schemas.microsoft.com/office/drawing/2014/main" id="{C34ABAE1-833A-40E7-8207-56611FC6E99F}"/>
              </a:ext>
            </a:extLst>
          </p:cNvPr>
          <p:cNvSpPr/>
          <p:nvPr/>
        </p:nvSpPr>
        <p:spPr bwMode="auto">
          <a:xfrm>
            <a:off x="4571999" y="5360988"/>
            <a:ext cx="1638300" cy="476250"/>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Tree>
    <p:extLst>
      <p:ext uri="{BB962C8B-B14F-4D97-AF65-F5344CB8AC3E}">
        <p14:creationId xmlns:p14="http://schemas.microsoft.com/office/powerpoint/2010/main" val="41891954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3450" y="-3244851"/>
            <a:ext cx="10102850" cy="10102851"/>
          </a:xfrm>
          <a:prstGeom prst="rect">
            <a:avLst/>
          </a:prstGeom>
        </p:spPr>
      </p:pic>
      <p:sp>
        <p:nvSpPr>
          <p:cNvPr id="3" name="TextBox 2"/>
          <p:cNvSpPr txBox="1"/>
          <p:nvPr/>
        </p:nvSpPr>
        <p:spPr>
          <a:xfrm>
            <a:off x="-933450" y="5628353"/>
            <a:ext cx="4328942" cy="646331"/>
          </a:xfrm>
          <a:prstGeom prst="rect">
            <a:avLst/>
          </a:prstGeom>
          <a:noFill/>
        </p:spPr>
        <p:txBody>
          <a:bodyPr wrap="none" rtlCol="0">
            <a:spAutoFit/>
          </a:bodyPr>
          <a:lstStyle/>
          <a:p>
            <a:r>
              <a:rPr lang="en-US" dirty="0">
                <a:solidFill>
                  <a:schemeClr val="bg1"/>
                </a:solidFill>
              </a:rPr>
              <a:t>Do </a:t>
            </a:r>
            <a:r>
              <a:rPr lang="en-US" dirty="0" err="1">
                <a:solidFill>
                  <a:schemeClr val="bg1"/>
                </a:solidFill>
              </a:rPr>
              <a:t>bednets</a:t>
            </a:r>
            <a:r>
              <a:rPr lang="en-US" dirty="0">
                <a:solidFill>
                  <a:schemeClr val="bg1"/>
                </a:solidFill>
              </a:rPr>
              <a:t> in infants 6mo and younger</a:t>
            </a:r>
          </a:p>
          <a:p>
            <a:r>
              <a:rPr lang="en-US" dirty="0">
                <a:solidFill>
                  <a:schemeClr val="bg1"/>
                </a:solidFill>
              </a:rPr>
              <a:t> reduce malaria incidence and mortality?</a:t>
            </a:r>
          </a:p>
        </p:txBody>
      </p:sp>
    </p:spTree>
    <p:extLst>
      <p:ext uri="{BB962C8B-B14F-4D97-AF65-F5344CB8AC3E}">
        <p14:creationId xmlns:p14="http://schemas.microsoft.com/office/powerpoint/2010/main" val="29137568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2111" y="2511189"/>
            <a:ext cx="9037547" cy="4315484"/>
          </a:xfrm>
          <a:prstGeom prst="rect">
            <a:avLst/>
          </a:prstGeom>
          <a:effectLst>
            <a:outerShdw blurRad="50800" dist="38100" dir="2700000" algn="tl" rotWithShape="0">
              <a:prstClr val="black">
                <a:alpha val="40000"/>
              </a:prstClr>
            </a:outerShdw>
          </a:effectLst>
        </p:spPr>
      </p:pic>
      <p:sp>
        <p:nvSpPr>
          <p:cNvPr id="42" name="Rounded Rectangle 41"/>
          <p:cNvSpPr/>
          <p:nvPr/>
        </p:nvSpPr>
        <p:spPr bwMode="auto">
          <a:xfrm>
            <a:off x="3192190" y="444065"/>
            <a:ext cx="2759623" cy="943848"/>
          </a:xfrm>
          <a:prstGeom prst="roundRect">
            <a:avLst/>
          </a:prstGeom>
          <a:solidFill>
            <a:srgbClr val="5C8CBB"/>
          </a:solidFill>
          <a:ln w="28575" cap="flat" cmpd="sng" algn="ctr">
            <a:solidFill>
              <a:srgbClr val="5C8CBB"/>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23" name="Rectangle 22"/>
          <p:cNvSpPr/>
          <p:nvPr/>
        </p:nvSpPr>
        <p:spPr>
          <a:xfrm>
            <a:off x="3060701" y="487027"/>
            <a:ext cx="2970183" cy="646331"/>
          </a:xfrm>
          <a:prstGeom prst="rect">
            <a:avLst/>
          </a:prstGeom>
        </p:spPr>
        <p:txBody>
          <a:bodyPr wrap="square">
            <a:spAutoFit/>
          </a:bodyPr>
          <a:lstStyle/>
          <a:p>
            <a:pPr algn="ctr">
              <a:spcBef>
                <a:spcPts val="0"/>
              </a:spcBef>
            </a:pPr>
            <a:r>
              <a:rPr lang="en-US" sz="3600" dirty="0">
                <a:solidFill>
                  <a:schemeClr val="bg1"/>
                </a:solidFill>
              </a:rPr>
              <a:t>Experimental</a:t>
            </a:r>
            <a:endParaRPr lang="en-US" sz="2000" dirty="0">
              <a:solidFill>
                <a:schemeClr val="bg1"/>
              </a:solidFill>
            </a:endParaRPr>
          </a:p>
        </p:txBody>
      </p:sp>
      <p:sp>
        <p:nvSpPr>
          <p:cNvPr id="15" name="Rectangle 14"/>
          <p:cNvSpPr/>
          <p:nvPr/>
        </p:nvSpPr>
        <p:spPr>
          <a:xfrm>
            <a:off x="6300953" y="2379217"/>
            <a:ext cx="1938173" cy="461665"/>
          </a:xfrm>
          <a:prstGeom prst="rect">
            <a:avLst/>
          </a:prstGeom>
        </p:spPr>
        <p:txBody>
          <a:bodyPr wrap="square">
            <a:spAutoFit/>
          </a:bodyPr>
          <a:lstStyle/>
          <a:p>
            <a:pPr algn="ctr">
              <a:spcBef>
                <a:spcPts val="0"/>
              </a:spcBef>
            </a:pPr>
            <a:r>
              <a:rPr lang="en-US" sz="2400" dirty="0">
                <a:solidFill>
                  <a:srgbClr val="5C8CBB"/>
                </a:solidFill>
              </a:rPr>
              <a:t>Community</a:t>
            </a:r>
          </a:p>
        </p:txBody>
      </p:sp>
      <p:cxnSp>
        <p:nvCxnSpPr>
          <p:cNvPr id="18" name="Straight Connector 17"/>
          <p:cNvCxnSpPr/>
          <p:nvPr/>
        </p:nvCxnSpPr>
        <p:spPr bwMode="auto">
          <a:xfrm>
            <a:off x="4566823" y="1387915"/>
            <a:ext cx="2317532" cy="991303"/>
          </a:xfrm>
          <a:prstGeom prst="line">
            <a:avLst/>
          </a:prstGeom>
          <a:solidFill>
            <a:schemeClr val="accent1"/>
          </a:solidFill>
          <a:ln w="28575" cap="flat" cmpd="sng" algn="ctr">
            <a:solidFill>
              <a:srgbClr val="5C8CBB"/>
            </a:solidFill>
            <a:prstDash val="sysDot"/>
            <a:round/>
            <a:headEnd type="none" w="med" len="med"/>
            <a:tailEnd type="none" w="med" len="med"/>
          </a:ln>
          <a:effectLst/>
        </p:spPr>
      </p:cxnSp>
      <p:sp>
        <p:nvSpPr>
          <p:cNvPr id="7" name="Isosceles Triangle 6"/>
          <p:cNvSpPr/>
          <p:nvPr/>
        </p:nvSpPr>
        <p:spPr bwMode="auto">
          <a:xfrm rot="8361917">
            <a:off x="3114605" y="3700157"/>
            <a:ext cx="1241491" cy="2357256"/>
          </a:xfrm>
          <a:prstGeom prst="triangle">
            <a:avLst/>
          </a:prstGeom>
          <a:solidFill>
            <a:schemeClr val="accent1">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566" y="1236884"/>
            <a:ext cx="3718223" cy="470808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5919963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8824"/>
          <a:stretch/>
        </p:blipFill>
        <p:spPr>
          <a:xfrm>
            <a:off x="4876800" y="0"/>
            <a:ext cx="4620253" cy="6858000"/>
          </a:xfrm>
          <a:prstGeom prst="rect">
            <a:avLst/>
          </a:prstGeom>
        </p:spPr>
      </p:pic>
      <p:sp>
        <p:nvSpPr>
          <p:cNvPr id="5" name="Rectangle 4"/>
          <p:cNvSpPr/>
          <p:nvPr/>
        </p:nvSpPr>
        <p:spPr>
          <a:xfrm>
            <a:off x="114301" y="137935"/>
            <a:ext cx="4667250" cy="1200329"/>
          </a:xfrm>
          <a:prstGeom prst="rect">
            <a:avLst/>
          </a:prstGeom>
        </p:spPr>
        <p:txBody>
          <a:bodyPr wrap="square">
            <a:spAutoFit/>
          </a:bodyPr>
          <a:lstStyle/>
          <a:p>
            <a:pPr algn="ctr">
              <a:spcBef>
                <a:spcPts val="0"/>
              </a:spcBef>
            </a:pPr>
            <a:r>
              <a:rPr lang="en-US" sz="3600" dirty="0"/>
              <a:t>Example:</a:t>
            </a:r>
          </a:p>
          <a:p>
            <a:pPr algn="ctr">
              <a:spcBef>
                <a:spcPts val="0"/>
              </a:spcBef>
            </a:pPr>
            <a:r>
              <a:rPr lang="en-US" sz="3600" dirty="0"/>
              <a:t>Randomized Control</a:t>
            </a:r>
            <a:endParaRPr lang="en-US" sz="3600" dirty="0">
              <a:solidFill>
                <a:srgbClr val="5C8CBB"/>
              </a:solidFill>
            </a:endParaRPr>
          </a:p>
        </p:txBody>
      </p:sp>
      <p:sp>
        <p:nvSpPr>
          <p:cNvPr id="7" name="Content Placeholder 2"/>
          <p:cNvSpPr txBox="1">
            <a:spLocks/>
          </p:cNvSpPr>
          <p:nvPr/>
        </p:nvSpPr>
        <p:spPr bwMode="auto">
          <a:xfrm>
            <a:off x="171451" y="2057401"/>
            <a:ext cx="4552950" cy="472439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spcBef>
                <a:spcPts val="0"/>
              </a:spcBef>
              <a:buClr>
                <a:srgbClr val="5C8CBB"/>
              </a:buClr>
              <a:buNone/>
            </a:pPr>
            <a:r>
              <a:rPr lang="en-US" sz="2400" b="1" kern="0" dirty="0">
                <a:solidFill>
                  <a:schemeClr val="tx1">
                    <a:lumMod val="95000"/>
                    <a:lumOff val="5000"/>
                  </a:schemeClr>
                </a:solidFill>
              </a:rPr>
              <a:t>Study Population: </a:t>
            </a:r>
          </a:p>
          <a:p>
            <a:pPr marL="0" indent="0" defTabSz="914400">
              <a:spcBef>
                <a:spcPts val="0"/>
              </a:spcBef>
              <a:buClr>
                <a:srgbClr val="5C8CBB"/>
              </a:buClr>
              <a:buNone/>
            </a:pPr>
            <a:r>
              <a:rPr lang="en-US" sz="2400" kern="0" dirty="0">
                <a:solidFill>
                  <a:schemeClr val="tx1">
                    <a:lumMod val="95000"/>
                    <a:lumOff val="5000"/>
                  </a:schemeClr>
                </a:solidFill>
              </a:rPr>
              <a:t>U.S. Postal Workers</a:t>
            </a:r>
          </a:p>
          <a:p>
            <a:pPr marL="0" indent="0" defTabSz="914400">
              <a:lnSpc>
                <a:spcPts val="1800"/>
              </a:lnSpc>
              <a:spcBef>
                <a:spcPts val="0"/>
              </a:spcBef>
              <a:buClr>
                <a:srgbClr val="5C8CBB"/>
              </a:buClr>
              <a:buNone/>
            </a:pPr>
            <a:endParaRPr lang="en-US" sz="2400" kern="0" dirty="0">
              <a:solidFill>
                <a:schemeClr val="tx1">
                  <a:lumMod val="95000"/>
                  <a:lumOff val="5000"/>
                </a:schemeClr>
              </a:solidFill>
            </a:endParaRPr>
          </a:p>
          <a:p>
            <a:pPr marL="0" indent="0" defTabSz="914400">
              <a:spcBef>
                <a:spcPts val="0"/>
              </a:spcBef>
              <a:buClr>
                <a:srgbClr val="5C8CBB"/>
              </a:buClr>
              <a:buNone/>
            </a:pPr>
            <a:r>
              <a:rPr lang="en-US" sz="2400" b="1" kern="0" dirty="0">
                <a:solidFill>
                  <a:srgbClr val="5C8CBB"/>
                </a:solidFill>
              </a:rPr>
              <a:t>Intervention exposure (randomized): </a:t>
            </a:r>
            <a:r>
              <a:rPr lang="en-US" sz="2400" dirty="0">
                <a:solidFill>
                  <a:srgbClr val="5C8CBB"/>
                </a:solidFill>
              </a:rPr>
              <a:t>hats, sunscreen, reminders, educational sessions</a:t>
            </a:r>
          </a:p>
          <a:p>
            <a:pPr marL="0" indent="0" defTabSz="914400">
              <a:lnSpc>
                <a:spcPts val="1800"/>
              </a:lnSpc>
              <a:spcBef>
                <a:spcPts val="0"/>
              </a:spcBef>
              <a:buClr>
                <a:srgbClr val="5C8CBB"/>
              </a:buClr>
              <a:buNone/>
            </a:pPr>
            <a:endParaRPr lang="en-US" sz="2400" kern="0" dirty="0">
              <a:solidFill>
                <a:schemeClr val="tx1">
                  <a:lumMod val="95000"/>
                  <a:lumOff val="5000"/>
                </a:schemeClr>
              </a:solidFill>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7315" y="4372430"/>
            <a:ext cx="2386148" cy="2485570"/>
          </a:xfrm>
          <a:prstGeom prst="rect">
            <a:avLst/>
          </a:prstGeom>
        </p:spPr>
      </p:pic>
    </p:spTree>
    <p:extLst>
      <p:ext uri="{BB962C8B-B14F-4D97-AF65-F5344CB8AC3E}">
        <p14:creationId xmlns:p14="http://schemas.microsoft.com/office/powerpoint/2010/main" val="29598141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8824"/>
          <a:stretch/>
        </p:blipFill>
        <p:spPr>
          <a:xfrm>
            <a:off x="4876800" y="0"/>
            <a:ext cx="4620253" cy="6858000"/>
          </a:xfrm>
          <a:prstGeom prst="rect">
            <a:avLst/>
          </a:prstGeom>
        </p:spPr>
      </p:pic>
      <p:sp>
        <p:nvSpPr>
          <p:cNvPr id="5" name="Rectangle 4"/>
          <p:cNvSpPr/>
          <p:nvPr/>
        </p:nvSpPr>
        <p:spPr>
          <a:xfrm>
            <a:off x="114301" y="137935"/>
            <a:ext cx="4667250" cy="1200329"/>
          </a:xfrm>
          <a:prstGeom prst="rect">
            <a:avLst/>
          </a:prstGeom>
        </p:spPr>
        <p:txBody>
          <a:bodyPr wrap="square">
            <a:spAutoFit/>
          </a:bodyPr>
          <a:lstStyle/>
          <a:p>
            <a:pPr algn="ctr">
              <a:spcBef>
                <a:spcPts val="0"/>
              </a:spcBef>
            </a:pPr>
            <a:r>
              <a:rPr lang="en-US" sz="3600" dirty="0"/>
              <a:t>Example:</a:t>
            </a:r>
          </a:p>
          <a:p>
            <a:pPr algn="ctr">
              <a:spcBef>
                <a:spcPts val="0"/>
              </a:spcBef>
            </a:pPr>
            <a:r>
              <a:rPr lang="en-US" sz="3600" dirty="0">
                <a:hlinkClick r:id="rId4"/>
              </a:rPr>
              <a:t>Randomized Control</a:t>
            </a:r>
            <a:endParaRPr lang="en-US" sz="3600" dirty="0">
              <a:solidFill>
                <a:srgbClr val="5C8CBB"/>
              </a:solidFill>
            </a:endParaRPr>
          </a:p>
        </p:txBody>
      </p:sp>
      <p:sp>
        <p:nvSpPr>
          <p:cNvPr id="7" name="Content Placeholder 2"/>
          <p:cNvSpPr txBox="1">
            <a:spLocks/>
          </p:cNvSpPr>
          <p:nvPr/>
        </p:nvSpPr>
        <p:spPr bwMode="auto">
          <a:xfrm>
            <a:off x="323850" y="1606466"/>
            <a:ext cx="4552950" cy="472439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spcBef>
                <a:spcPts val="0"/>
              </a:spcBef>
              <a:buClr>
                <a:srgbClr val="5C8CBB"/>
              </a:buClr>
              <a:buNone/>
            </a:pPr>
            <a:r>
              <a:rPr lang="en-US" sz="2400" b="1" kern="0" dirty="0">
                <a:solidFill>
                  <a:schemeClr val="tx1">
                    <a:lumMod val="95000"/>
                    <a:lumOff val="5000"/>
                  </a:schemeClr>
                </a:solidFill>
              </a:rPr>
              <a:t>Study Population: </a:t>
            </a:r>
          </a:p>
          <a:p>
            <a:pPr marL="0" indent="0" defTabSz="914400">
              <a:spcBef>
                <a:spcPts val="0"/>
              </a:spcBef>
              <a:buClr>
                <a:srgbClr val="5C8CBB"/>
              </a:buClr>
              <a:buNone/>
            </a:pPr>
            <a:r>
              <a:rPr lang="en-US" sz="2400" kern="0" dirty="0">
                <a:solidFill>
                  <a:schemeClr val="tx1">
                    <a:lumMod val="95000"/>
                    <a:lumOff val="5000"/>
                  </a:schemeClr>
                </a:solidFill>
              </a:rPr>
              <a:t>U.S. Postal Workers</a:t>
            </a:r>
          </a:p>
          <a:p>
            <a:pPr marL="0" indent="0" defTabSz="914400">
              <a:spcBef>
                <a:spcPts val="0"/>
              </a:spcBef>
              <a:buClr>
                <a:srgbClr val="5C8CBB"/>
              </a:buClr>
              <a:buNone/>
            </a:pPr>
            <a:r>
              <a:rPr lang="en-US" sz="2400" kern="0" dirty="0">
                <a:solidFill>
                  <a:schemeClr val="tx1">
                    <a:lumMod val="95000"/>
                    <a:lumOff val="5000"/>
                  </a:schemeClr>
                </a:solidFill>
              </a:rPr>
              <a:t>Randomization: At US Postal Service Level</a:t>
            </a:r>
          </a:p>
          <a:p>
            <a:pPr marL="0" indent="0" defTabSz="914400">
              <a:spcBef>
                <a:spcPts val="0"/>
              </a:spcBef>
              <a:buClr>
                <a:srgbClr val="5C8CBB"/>
              </a:buClr>
              <a:buNone/>
            </a:pPr>
            <a:endParaRPr lang="en-US" sz="2400" kern="0" dirty="0">
              <a:solidFill>
                <a:schemeClr val="tx1">
                  <a:lumMod val="95000"/>
                  <a:lumOff val="5000"/>
                </a:schemeClr>
              </a:solidFill>
            </a:endParaRPr>
          </a:p>
          <a:p>
            <a:pPr marL="0" indent="0" defTabSz="914400">
              <a:lnSpc>
                <a:spcPts val="1800"/>
              </a:lnSpc>
              <a:spcBef>
                <a:spcPts val="0"/>
              </a:spcBef>
              <a:buClr>
                <a:srgbClr val="5C8CBB"/>
              </a:buClr>
              <a:buNone/>
            </a:pPr>
            <a:endParaRPr lang="en-US" sz="2400" kern="0" dirty="0">
              <a:solidFill>
                <a:schemeClr val="tx1">
                  <a:lumMod val="95000"/>
                  <a:lumOff val="5000"/>
                </a:schemeClr>
              </a:solidFill>
            </a:endParaRPr>
          </a:p>
          <a:p>
            <a:pPr marL="0" indent="0" defTabSz="914400">
              <a:spcBef>
                <a:spcPts val="0"/>
              </a:spcBef>
              <a:buClr>
                <a:srgbClr val="5C8CBB"/>
              </a:buClr>
              <a:buNone/>
            </a:pPr>
            <a:r>
              <a:rPr lang="en-US" sz="2400" b="1" kern="0" dirty="0">
                <a:solidFill>
                  <a:schemeClr val="tx1">
                    <a:lumMod val="95000"/>
                    <a:lumOff val="5000"/>
                  </a:schemeClr>
                </a:solidFill>
              </a:rPr>
              <a:t>Intervention exposure: </a:t>
            </a:r>
            <a:r>
              <a:rPr lang="en-US" sz="2400" dirty="0">
                <a:solidFill>
                  <a:schemeClr val="tx1">
                    <a:lumMod val="95000"/>
                    <a:lumOff val="5000"/>
                  </a:schemeClr>
                </a:solidFill>
              </a:rPr>
              <a:t>hats, sunscreen, reminders, educational sessions</a:t>
            </a:r>
          </a:p>
          <a:p>
            <a:pPr marL="0" indent="0" defTabSz="914400">
              <a:lnSpc>
                <a:spcPts val="1800"/>
              </a:lnSpc>
              <a:spcBef>
                <a:spcPts val="0"/>
              </a:spcBef>
              <a:buClr>
                <a:srgbClr val="5C8CBB"/>
              </a:buClr>
              <a:buNone/>
            </a:pPr>
            <a:endParaRPr lang="en-US" sz="2400" kern="0" dirty="0">
              <a:solidFill>
                <a:schemeClr val="tx1">
                  <a:lumMod val="95000"/>
                  <a:lumOff val="5000"/>
                </a:schemeClr>
              </a:solidFill>
            </a:endParaRPr>
          </a:p>
        </p:txBody>
      </p:sp>
      <p:pic>
        <p:nvPicPr>
          <p:cNvPr id="6" name="Picture 2"/>
          <p:cNvPicPr>
            <a:picLocks noChangeAspect="1" noChangeArrowheads="1"/>
          </p:cNvPicPr>
          <p:nvPr/>
        </p:nvPicPr>
        <p:blipFill>
          <a:blip r:embed="rId5" cstate="print"/>
          <a:srcRect l="16112" t="21333" r="33333" b="63556"/>
          <a:stretch>
            <a:fillRect/>
          </a:stretch>
        </p:blipFill>
        <p:spPr bwMode="auto">
          <a:xfrm>
            <a:off x="226590" y="5126155"/>
            <a:ext cx="9270463" cy="173184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451661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9340" y="-584201"/>
            <a:ext cx="4127060" cy="8262383"/>
          </a:xfrm>
          <a:prstGeom prst="rect">
            <a:avLst/>
          </a:prstGeom>
        </p:spPr>
      </p:pic>
      <p:sp>
        <p:nvSpPr>
          <p:cNvPr id="6" name="Rectangle 5"/>
          <p:cNvSpPr/>
          <p:nvPr/>
        </p:nvSpPr>
        <p:spPr>
          <a:xfrm>
            <a:off x="114301" y="137935"/>
            <a:ext cx="4667250" cy="1200329"/>
          </a:xfrm>
          <a:prstGeom prst="rect">
            <a:avLst/>
          </a:prstGeom>
        </p:spPr>
        <p:txBody>
          <a:bodyPr wrap="square">
            <a:spAutoFit/>
          </a:bodyPr>
          <a:lstStyle/>
          <a:p>
            <a:pPr algn="ctr">
              <a:spcBef>
                <a:spcPts val="0"/>
              </a:spcBef>
            </a:pPr>
            <a:r>
              <a:rPr lang="en-US" sz="3600" dirty="0"/>
              <a:t>Example:</a:t>
            </a:r>
          </a:p>
          <a:p>
            <a:pPr algn="ctr">
              <a:spcBef>
                <a:spcPts val="0"/>
              </a:spcBef>
            </a:pPr>
            <a:r>
              <a:rPr lang="en-US" sz="3600" dirty="0"/>
              <a:t>Randomized Control</a:t>
            </a:r>
            <a:endParaRPr lang="en-US" sz="3600" dirty="0">
              <a:solidFill>
                <a:srgbClr val="5C8CBB"/>
              </a:solidFill>
            </a:endParaRPr>
          </a:p>
        </p:txBody>
      </p:sp>
      <p:sp>
        <p:nvSpPr>
          <p:cNvPr id="7" name="Content Placeholder 2"/>
          <p:cNvSpPr txBox="1">
            <a:spLocks/>
          </p:cNvSpPr>
          <p:nvPr/>
        </p:nvSpPr>
        <p:spPr bwMode="auto">
          <a:xfrm>
            <a:off x="171451" y="2057401"/>
            <a:ext cx="4552950" cy="472439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spcBef>
                <a:spcPts val="0"/>
              </a:spcBef>
              <a:buClr>
                <a:srgbClr val="5C8CBB"/>
              </a:buClr>
              <a:buNone/>
            </a:pPr>
            <a:r>
              <a:rPr lang="en-US" sz="2400" b="1" kern="0" dirty="0">
                <a:solidFill>
                  <a:schemeClr val="tx1">
                    <a:lumMod val="95000"/>
                    <a:lumOff val="5000"/>
                  </a:schemeClr>
                </a:solidFill>
              </a:rPr>
              <a:t>Study Population: </a:t>
            </a:r>
          </a:p>
          <a:p>
            <a:pPr marL="0" indent="0" defTabSz="914400">
              <a:spcBef>
                <a:spcPts val="0"/>
              </a:spcBef>
              <a:buClr>
                <a:srgbClr val="5C8CBB"/>
              </a:buClr>
              <a:buNone/>
            </a:pPr>
            <a:r>
              <a:rPr lang="en-US" sz="2400" kern="0" dirty="0">
                <a:solidFill>
                  <a:schemeClr val="tx1">
                    <a:lumMod val="95000"/>
                    <a:lumOff val="5000"/>
                  </a:schemeClr>
                </a:solidFill>
              </a:rPr>
              <a:t>U.S. Postal Workers</a:t>
            </a:r>
          </a:p>
          <a:p>
            <a:pPr marL="0" indent="0" defTabSz="914400">
              <a:lnSpc>
                <a:spcPts val="1800"/>
              </a:lnSpc>
              <a:spcBef>
                <a:spcPts val="0"/>
              </a:spcBef>
              <a:buClr>
                <a:srgbClr val="5C8CBB"/>
              </a:buClr>
              <a:buNone/>
            </a:pPr>
            <a:endParaRPr lang="en-US" sz="2400" kern="0" dirty="0">
              <a:solidFill>
                <a:schemeClr val="tx1">
                  <a:lumMod val="95000"/>
                  <a:lumOff val="5000"/>
                </a:schemeClr>
              </a:solidFill>
            </a:endParaRPr>
          </a:p>
          <a:p>
            <a:pPr marL="0" indent="0" defTabSz="914400">
              <a:spcBef>
                <a:spcPts val="0"/>
              </a:spcBef>
              <a:buClr>
                <a:srgbClr val="5C8CBB"/>
              </a:buClr>
              <a:buNone/>
            </a:pPr>
            <a:r>
              <a:rPr lang="en-US" sz="2400" b="1" kern="0" dirty="0">
                <a:solidFill>
                  <a:schemeClr val="tx1">
                    <a:lumMod val="95000"/>
                    <a:lumOff val="5000"/>
                  </a:schemeClr>
                </a:solidFill>
              </a:rPr>
              <a:t>Intervention exposure (randomized): </a:t>
            </a:r>
            <a:r>
              <a:rPr lang="en-US" sz="2400" dirty="0"/>
              <a:t>hats, sunscreen, reminders, educational sessions</a:t>
            </a:r>
          </a:p>
          <a:p>
            <a:pPr marL="0" indent="0" defTabSz="914400">
              <a:lnSpc>
                <a:spcPts val="1800"/>
              </a:lnSpc>
              <a:spcBef>
                <a:spcPts val="0"/>
              </a:spcBef>
              <a:buClr>
                <a:srgbClr val="5C8CBB"/>
              </a:buClr>
              <a:buNone/>
            </a:pPr>
            <a:endParaRPr lang="en-US" sz="2400" kern="0" dirty="0">
              <a:solidFill>
                <a:schemeClr val="tx1">
                  <a:lumMod val="95000"/>
                  <a:lumOff val="5000"/>
                </a:schemeClr>
              </a:solidFill>
            </a:endParaRPr>
          </a:p>
          <a:p>
            <a:pPr marL="0" indent="0" defTabSz="914400">
              <a:spcBef>
                <a:spcPts val="0"/>
              </a:spcBef>
              <a:buClr>
                <a:srgbClr val="5C8CBB"/>
              </a:buClr>
              <a:buNone/>
            </a:pPr>
            <a:r>
              <a:rPr lang="en-US" sz="2400" b="1" kern="0" dirty="0">
                <a:solidFill>
                  <a:srgbClr val="5C8CBB"/>
                </a:solidFill>
              </a:rPr>
              <a:t>Outcome: </a:t>
            </a:r>
            <a:r>
              <a:rPr lang="en-US" sz="2400" kern="0" dirty="0">
                <a:solidFill>
                  <a:srgbClr val="5C8CBB"/>
                </a:solidFill>
              </a:rPr>
              <a:t>Increased sun safety (hat wearing &amp; sunscreen use)</a:t>
            </a:r>
            <a:endParaRPr lang="en-US" sz="2400" b="1" kern="0" dirty="0">
              <a:solidFill>
                <a:srgbClr val="5C8CBB"/>
              </a:solidFill>
            </a:endParaRPr>
          </a:p>
        </p:txBody>
      </p:sp>
    </p:spTree>
    <p:extLst>
      <p:ext uri="{BB962C8B-B14F-4D97-AF65-F5344CB8AC3E}">
        <p14:creationId xmlns:p14="http://schemas.microsoft.com/office/powerpoint/2010/main" val="23093087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52D7B-28B2-4142-9400-FB95EB891472}"/>
              </a:ext>
            </a:extLst>
          </p:cNvPr>
          <p:cNvSpPr>
            <a:spLocks noGrp="1"/>
          </p:cNvSpPr>
          <p:nvPr>
            <p:ph type="title"/>
          </p:nvPr>
        </p:nvSpPr>
        <p:spPr/>
        <p:txBody>
          <a:bodyPr/>
          <a:lstStyle/>
          <a:p>
            <a:r>
              <a:rPr lang="en-US" dirty="0"/>
              <a:t>NIH definition and case studies of clinical trials</a:t>
            </a:r>
          </a:p>
        </p:txBody>
      </p:sp>
      <p:sp>
        <p:nvSpPr>
          <p:cNvPr id="3" name="Content Placeholder 2">
            <a:extLst>
              <a:ext uri="{FF2B5EF4-FFF2-40B4-BE49-F238E27FC236}">
                <a16:creationId xmlns:a16="http://schemas.microsoft.com/office/drawing/2014/main" id="{011E33A1-9420-46F7-9091-9BFD43165F6A}"/>
              </a:ext>
            </a:extLst>
          </p:cNvPr>
          <p:cNvSpPr>
            <a:spLocks noGrp="1"/>
          </p:cNvSpPr>
          <p:nvPr>
            <p:ph idx="1"/>
          </p:nvPr>
        </p:nvSpPr>
        <p:spPr>
          <a:xfrm>
            <a:off x="211539" y="1489289"/>
            <a:ext cx="8229600" cy="4530725"/>
          </a:xfrm>
        </p:spPr>
        <p:txBody>
          <a:bodyPr/>
          <a:lstStyle/>
          <a:p>
            <a:r>
              <a:rPr lang="en-US" dirty="0">
                <a:hlinkClick r:id="rId2"/>
              </a:rPr>
              <a:t>https://grants.nih.gov/policy/clinical-trials/case-studies.htm</a:t>
            </a:r>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42A8D71A-D1A3-46B7-B4B4-1B19DA7E29ED}"/>
              </a:ext>
            </a:extLst>
          </p:cNvPr>
          <p:cNvSpPr>
            <a:spLocks noGrp="1"/>
          </p:cNvSpPr>
          <p:nvPr>
            <p:ph type="sldNum" sz="quarter" idx="4"/>
          </p:nvPr>
        </p:nvSpPr>
        <p:spPr/>
        <p:txBody>
          <a:bodyPr/>
          <a:lstStyle/>
          <a:p>
            <a:fld id="{042AED99-7FB4-404E-8A97-64753DCE42EC}" type="slidenum">
              <a:rPr lang="en-US" smtClean="0"/>
              <a:pPr/>
              <a:t>35</a:t>
            </a:fld>
            <a:endParaRPr lang="en-US" dirty="0"/>
          </a:p>
        </p:txBody>
      </p:sp>
      <p:sp>
        <p:nvSpPr>
          <p:cNvPr id="7" name="Rectangle 3">
            <a:extLst>
              <a:ext uri="{FF2B5EF4-FFF2-40B4-BE49-F238E27FC236}">
                <a16:creationId xmlns:a16="http://schemas.microsoft.com/office/drawing/2014/main" id="{C8197A18-3D08-41F3-A28C-C18384331FDE}"/>
              </a:ext>
            </a:extLst>
          </p:cNvPr>
          <p:cNvSpPr>
            <a:spLocks noChangeArrowheads="1"/>
          </p:cNvSpPr>
          <p:nvPr/>
        </p:nvSpPr>
        <p:spPr bwMode="auto">
          <a:xfrm>
            <a:off x="661916" y="3014138"/>
            <a:ext cx="8482084" cy="2954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Does the study involve human participants?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Are the participants prospectively assigned to an intervention?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Is the study designed to evaluate the effect of the intervention on the participants?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Is the effect being evaluated a health-related biomedical or behavioral outcome  </a:t>
            </a:r>
          </a:p>
        </p:txBody>
      </p:sp>
    </p:spTree>
    <p:extLst>
      <p:ext uri="{BB962C8B-B14F-4D97-AF65-F5344CB8AC3E}">
        <p14:creationId xmlns:p14="http://schemas.microsoft.com/office/powerpoint/2010/main" val="7531214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120818" y="1423452"/>
            <a:ext cx="5745644" cy="514674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84" name="Rounded Rectangle 83"/>
          <p:cNvSpPr/>
          <p:nvPr/>
        </p:nvSpPr>
        <p:spPr bwMode="auto">
          <a:xfrm>
            <a:off x="7368254" y="5598965"/>
            <a:ext cx="1446433" cy="971232"/>
          </a:xfrm>
          <a:prstGeom prst="roundRect">
            <a:avLst/>
          </a:prstGeom>
          <a:solidFill>
            <a:schemeClr val="bg1">
              <a:lumMod val="95000"/>
            </a:schemeClr>
          </a:solidFill>
          <a:ln w="9525" cap="flat" cmpd="sng" algn="ctr">
            <a:solidFill>
              <a:schemeClr val="bg1">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90" name="Rounded Rectangle 89"/>
          <p:cNvSpPr/>
          <p:nvPr/>
        </p:nvSpPr>
        <p:spPr bwMode="auto">
          <a:xfrm>
            <a:off x="5848351" y="5598965"/>
            <a:ext cx="1446433" cy="971232"/>
          </a:xfrm>
          <a:prstGeom prst="roundRect">
            <a:avLst/>
          </a:prstGeom>
          <a:solidFill>
            <a:schemeClr val="bg1">
              <a:lumMod val="95000"/>
            </a:schemeClr>
          </a:solidFill>
          <a:ln w="9525" cap="flat" cmpd="sng" algn="ctr">
            <a:solidFill>
              <a:srgbClr val="5C8CBB"/>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83" name="Rounded Rectangle 82"/>
          <p:cNvSpPr/>
          <p:nvPr/>
        </p:nvSpPr>
        <p:spPr bwMode="auto">
          <a:xfrm>
            <a:off x="1828801" y="5598965"/>
            <a:ext cx="1446433" cy="971232"/>
          </a:xfrm>
          <a:prstGeom prst="roundRect">
            <a:avLst/>
          </a:prstGeom>
          <a:solidFill>
            <a:schemeClr val="bg1">
              <a:lumMod val="95000"/>
            </a:schemeClr>
          </a:solidFill>
          <a:ln w="9525" cap="flat" cmpd="sng" algn="ctr">
            <a:solidFill>
              <a:schemeClr val="bg1">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8" name="Rounded Rectangle 7"/>
          <p:cNvSpPr/>
          <p:nvPr/>
        </p:nvSpPr>
        <p:spPr bwMode="auto">
          <a:xfrm>
            <a:off x="308898" y="5598965"/>
            <a:ext cx="1446433" cy="971232"/>
          </a:xfrm>
          <a:prstGeom prst="roundRect">
            <a:avLst/>
          </a:prstGeom>
          <a:solidFill>
            <a:schemeClr val="bg1">
              <a:lumMod val="95000"/>
            </a:schemeClr>
          </a:solidFill>
          <a:ln w="9525" cap="flat" cmpd="sng" algn="ctr">
            <a:solidFill>
              <a:srgbClr val="5C8CBB"/>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pic>
        <p:nvPicPr>
          <p:cNvPr id="92" name="Picture 9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7311" y="1797417"/>
            <a:ext cx="848369" cy="2027551"/>
          </a:xfrm>
          <a:prstGeom prst="rect">
            <a:avLst/>
          </a:prstGeom>
        </p:spPr>
      </p:pic>
      <p:pic>
        <p:nvPicPr>
          <p:cNvPr id="93" name="Picture 9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6178" y="1815175"/>
            <a:ext cx="848369" cy="2027551"/>
          </a:xfrm>
          <a:prstGeom prst="rect">
            <a:avLst/>
          </a:prstGeom>
        </p:spPr>
      </p:pic>
      <p:pic>
        <p:nvPicPr>
          <p:cNvPr id="94" name="Picture 9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1764" y="1797417"/>
            <a:ext cx="848369" cy="2027551"/>
          </a:xfrm>
          <a:prstGeom prst="rect">
            <a:avLst/>
          </a:prstGeom>
        </p:spPr>
      </p:pic>
      <p:sp>
        <p:nvSpPr>
          <p:cNvPr id="95" name="Rectangle 94"/>
          <p:cNvSpPr/>
          <p:nvPr/>
        </p:nvSpPr>
        <p:spPr>
          <a:xfrm>
            <a:off x="5908420" y="3506787"/>
            <a:ext cx="2892680" cy="707886"/>
          </a:xfrm>
          <a:prstGeom prst="rect">
            <a:avLst/>
          </a:prstGeom>
        </p:spPr>
        <p:txBody>
          <a:bodyPr wrap="square">
            <a:spAutoFit/>
          </a:bodyPr>
          <a:lstStyle/>
          <a:p>
            <a:pPr algn="ctr">
              <a:spcBef>
                <a:spcPts val="0"/>
              </a:spcBef>
            </a:pPr>
            <a:r>
              <a:rPr lang="en-US" sz="2000" b="1" dirty="0">
                <a:solidFill>
                  <a:srgbClr val="F79709"/>
                </a:solidFill>
              </a:rPr>
              <a:t>Comparison</a:t>
            </a:r>
          </a:p>
          <a:p>
            <a:pPr algn="ctr">
              <a:spcBef>
                <a:spcPts val="0"/>
              </a:spcBef>
            </a:pPr>
            <a:r>
              <a:rPr lang="en-US" sz="2000" b="1" dirty="0">
                <a:solidFill>
                  <a:srgbClr val="F79709"/>
                </a:solidFill>
              </a:rPr>
              <a:t>Group</a:t>
            </a:r>
          </a:p>
        </p:txBody>
      </p:sp>
      <p:pic>
        <p:nvPicPr>
          <p:cNvPr id="96" name="Picture 9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1616" y="1981200"/>
            <a:ext cx="603715" cy="1676067"/>
          </a:xfrm>
          <a:prstGeom prst="rect">
            <a:avLst/>
          </a:prstGeom>
        </p:spPr>
      </p:pic>
      <p:pic>
        <p:nvPicPr>
          <p:cNvPr id="97" name="Picture 9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2707" y="1981200"/>
            <a:ext cx="603715" cy="1676067"/>
          </a:xfrm>
          <a:prstGeom prst="rect">
            <a:avLst/>
          </a:prstGeom>
        </p:spPr>
      </p:pic>
      <p:sp>
        <p:nvSpPr>
          <p:cNvPr id="98" name="Rectangle 97"/>
          <p:cNvSpPr/>
          <p:nvPr/>
        </p:nvSpPr>
        <p:spPr>
          <a:xfrm>
            <a:off x="308897" y="3481689"/>
            <a:ext cx="2892680" cy="707886"/>
          </a:xfrm>
          <a:prstGeom prst="rect">
            <a:avLst/>
          </a:prstGeom>
        </p:spPr>
        <p:txBody>
          <a:bodyPr wrap="square">
            <a:spAutoFit/>
          </a:bodyPr>
          <a:lstStyle/>
          <a:p>
            <a:pPr algn="ctr">
              <a:spcBef>
                <a:spcPts val="0"/>
              </a:spcBef>
            </a:pPr>
            <a:r>
              <a:rPr lang="en-US" sz="2000" b="1" dirty="0">
                <a:solidFill>
                  <a:srgbClr val="FF0000"/>
                </a:solidFill>
              </a:rPr>
              <a:t>Treatment</a:t>
            </a:r>
          </a:p>
          <a:p>
            <a:pPr algn="ctr">
              <a:spcBef>
                <a:spcPts val="0"/>
              </a:spcBef>
            </a:pPr>
            <a:r>
              <a:rPr lang="en-US" sz="2000" b="1" dirty="0">
                <a:solidFill>
                  <a:srgbClr val="FF0000"/>
                </a:solidFill>
              </a:rPr>
              <a:t>Group</a:t>
            </a:r>
          </a:p>
        </p:txBody>
      </p:sp>
      <p:sp>
        <p:nvSpPr>
          <p:cNvPr id="53" name="Right Brace 52"/>
          <p:cNvSpPr/>
          <p:nvPr/>
        </p:nvSpPr>
        <p:spPr bwMode="auto">
          <a:xfrm rot="5400000">
            <a:off x="1352519" y="3562402"/>
            <a:ext cx="768152" cy="2664895"/>
          </a:xfrm>
          <a:prstGeom prst="rightBrace">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58" name="Right Brace 57"/>
          <p:cNvSpPr/>
          <p:nvPr/>
        </p:nvSpPr>
        <p:spPr bwMode="auto">
          <a:xfrm rot="5400000">
            <a:off x="6930072" y="3562403"/>
            <a:ext cx="768152" cy="2664895"/>
          </a:xfrm>
          <a:prstGeom prst="rightBrace">
            <a:avLst/>
          </a:prstGeom>
          <a:noFill/>
          <a:ln w="28575"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59" name="Rectangle 58"/>
          <p:cNvSpPr/>
          <p:nvPr/>
        </p:nvSpPr>
        <p:spPr>
          <a:xfrm>
            <a:off x="-108628" y="5606183"/>
            <a:ext cx="2260984" cy="707886"/>
          </a:xfrm>
          <a:prstGeom prst="rect">
            <a:avLst/>
          </a:prstGeom>
        </p:spPr>
        <p:txBody>
          <a:bodyPr wrap="square">
            <a:spAutoFit/>
          </a:bodyPr>
          <a:lstStyle/>
          <a:p>
            <a:pPr algn="ctr">
              <a:spcBef>
                <a:spcPts val="0"/>
              </a:spcBef>
            </a:pPr>
            <a:r>
              <a:rPr lang="en-US" sz="2000" b="1" dirty="0">
                <a:solidFill>
                  <a:srgbClr val="5C8CBB"/>
                </a:solidFill>
              </a:rPr>
              <a:t>Health</a:t>
            </a:r>
          </a:p>
          <a:p>
            <a:pPr algn="ctr">
              <a:spcBef>
                <a:spcPts val="0"/>
              </a:spcBef>
            </a:pPr>
            <a:r>
              <a:rPr lang="en-US" sz="2000" b="1" dirty="0">
                <a:solidFill>
                  <a:srgbClr val="5C8CBB"/>
                </a:solidFill>
              </a:rPr>
              <a:t>Outcome</a:t>
            </a:r>
          </a:p>
        </p:txBody>
      </p:sp>
      <p:sp>
        <p:nvSpPr>
          <p:cNvPr id="63" name="Rectangle 62"/>
          <p:cNvSpPr/>
          <p:nvPr/>
        </p:nvSpPr>
        <p:spPr>
          <a:xfrm>
            <a:off x="1424201" y="5626349"/>
            <a:ext cx="2260984" cy="707886"/>
          </a:xfrm>
          <a:prstGeom prst="rect">
            <a:avLst/>
          </a:prstGeom>
        </p:spPr>
        <p:txBody>
          <a:bodyPr wrap="square">
            <a:spAutoFit/>
          </a:bodyPr>
          <a:lstStyle/>
          <a:p>
            <a:pPr algn="ctr">
              <a:spcBef>
                <a:spcPts val="0"/>
              </a:spcBef>
            </a:pPr>
            <a:r>
              <a:rPr lang="en-US" sz="2000" b="1" dirty="0">
                <a:solidFill>
                  <a:schemeClr val="bg1">
                    <a:lumMod val="50000"/>
                  </a:schemeClr>
                </a:solidFill>
              </a:rPr>
              <a:t>NO Health </a:t>
            </a:r>
          </a:p>
          <a:p>
            <a:pPr algn="ctr">
              <a:spcBef>
                <a:spcPts val="0"/>
              </a:spcBef>
            </a:pPr>
            <a:r>
              <a:rPr lang="en-US" sz="2000" b="1" dirty="0">
                <a:solidFill>
                  <a:schemeClr val="bg1">
                    <a:lumMod val="50000"/>
                  </a:schemeClr>
                </a:solidFill>
              </a:rPr>
              <a:t>Outcome</a:t>
            </a:r>
          </a:p>
        </p:txBody>
      </p:sp>
      <p:pic>
        <p:nvPicPr>
          <p:cNvPr id="67" name="Picture 6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07099" y="1199300"/>
            <a:ext cx="869701" cy="2414513"/>
          </a:xfrm>
          <a:prstGeom prst="rect">
            <a:avLst/>
          </a:prstGeom>
        </p:spPr>
      </p:pic>
      <p:sp>
        <p:nvSpPr>
          <p:cNvPr id="68" name="Rectangle 67"/>
          <p:cNvSpPr/>
          <p:nvPr/>
        </p:nvSpPr>
        <p:spPr>
          <a:xfrm>
            <a:off x="5718808" y="5598965"/>
            <a:ext cx="1789387" cy="707886"/>
          </a:xfrm>
          <a:prstGeom prst="rect">
            <a:avLst/>
          </a:prstGeom>
        </p:spPr>
        <p:txBody>
          <a:bodyPr wrap="square">
            <a:spAutoFit/>
          </a:bodyPr>
          <a:lstStyle/>
          <a:p>
            <a:pPr algn="ctr">
              <a:spcBef>
                <a:spcPts val="0"/>
              </a:spcBef>
            </a:pPr>
            <a:r>
              <a:rPr lang="en-US" sz="2000" b="1" dirty="0">
                <a:solidFill>
                  <a:srgbClr val="5C8CBB"/>
                </a:solidFill>
              </a:rPr>
              <a:t>Health</a:t>
            </a:r>
          </a:p>
          <a:p>
            <a:pPr algn="ctr">
              <a:spcBef>
                <a:spcPts val="0"/>
              </a:spcBef>
            </a:pPr>
            <a:r>
              <a:rPr lang="en-US" sz="2000" b="1" dirty="0">
                <a:solidFill>
                  <a:srgbClr val="5C8CBB"/>
                </a:solidFill>
              </a:rPr>
              <a:t>Outcome</a:t>
            </a:r>
          </a:p>
        </p:txBody>
      </p:sp>
      <p:sp>
        <p:nvSpPr>
          <p:cNvPr id="69" name="Rectangle 68"/>
          <p:cNvSpPr/>
          <p:nvPr/>
        </p:nvSpPr>
        <p:spPr>
          <a:xfrm>
            <a:off x="7333198" y="5606183"/>
            <a:ext cx="1519588" cy="707886"/>
          </a:xfrm>
          <a:prstGeom prst="rect">
            <a:avLst/>
          </a:prstGeom>
        </p:spPr>
        <p:txBody>
          <a:bodyPr wrap="square">
            <a:spAutoFit/>
          </a:bodyPr>
          <a:lstStyle/>
          <a:p>
            <a:pPr algn="ctr">
              <a:spcBef>
                <a:spcPts val="0"/>
              </a:spcBef>
            </a:pPr>
            <a:r>
              <a:rPr lang="en-US" sz="2000" b="1" dirty="0">
                <a:solidFill>
                  <a:schemeClr val="bg1">
                    <a:lumMod val="50000"/>
                  </a:schemeClr>
                </a:solidFill>
              </a:rPr>
              <a:t>NO Health </a:t>
            </a:r>
          </a:p>
          <a:p>
            <a:pPr algn="ctr">
              <a:spcBef>
                <a:spcPts val="0"/>
              </a:spcBef>
            </a:pPr>
            <a:r>
              <a:rPr lang="en-US" sz="2000" b="1" dirty="0">
                <a:solidFill>
                  <a:schemeClr val="bg1">
                    <a:lumMod val="50000"/>
                  </a:schemeClr>
                </a:solidFill>
              </a:rPr>
              <a:t>Outcome</a:t>
            </a:r>
          </a:p>
        </p:txBody>
      </p:sp>
      <p:cxnSp>
        <p:nvCxnSpPr>
          <p:cNvPr id="6" name="Straight Connector 5"/>
          <p:cNvCxnSpPr/>
          <p:nvPr/>
        </p:nvCxnSpPr>
        <p:spPr bwMode="auto">
          <a:xfrm flipH="1">
            <a:off x="2590800" y="1549400"/>
            <a:ext cx="1416298" cy="857155"/>
          </a:xfrm>
          <a:prstGeom prst="line">
            <a:avLst/>
          </a:prstGeom>
          <a:solidFill>
            <a:schemeClr val="accent1"/>
          </a:solidFill>
          <a:ln w="9525" cap="flat" cmpd="sng" algn="ctr">
            <a:solidFill>
              <a:srgbClr val="5C8CBB"/>
            </a:solidFill>
            <a:prstDash val="dash"/>
            <a:round/>
            <a:headEnd type="none" w="med" len="med"/>
            <a:tailEnd type="none" w="med" len="med"/>
          </a:ln>
          <a:effectLst/>
        </p:spPr>
      </p:cxnSp>
      <p:cxnSp>
        <p:nvCxnSpPr>
          <p:cNvPr id="70" name="Straight Connector 69"/>
          <p:cNvCxnSpPr/>
          <p:nvPr/>
        </p:nvCxnSpPr>
        <p:spPr bwMode="auto">
          <a:xfrm flipH="1" flipV="1">
            <a:off x="4800600" y="1549400"/>
            <a:ext cx="1416298" cy="857155"/>
          </a:xfrm>
          <a:prstGeom prst="line">
            <a:avLst/>
          </a:prstGeom>
          <a:solidFill>
            <a:schemeClr val="accent1"/>
          </a:solidFill>
          <a:ln w="9525" cap="flat" cmpd="sng" algn="ctr">
            <a:solidFill>
              <a:srgbClr val="5C8CBB"/>
            </a:solidFill>
            <a:prstDash val="dash"/>
            <a:round/>
            <a:headEnd type="none" w="med" len="med"/>
            <a:tailEnd type="none" w="med" len="med"/>
          </a:ln>
          <a:effectLst/>
        </p:spPr>
      </p:cxnSp>
      <p:sp>
        <p:nvSpPr>
          <p:cNvPr id="99" name="Rectangle 98"/>
          <p:cNvSpPr/>
          <p:nvPr/>
        </p:nvSpPr>
        <p:spPr>
          <a:xfrm>
            <a:off x="3201577" y="351603"/>
            <a:ext cx="3551610" cy="646331"/>
          </a:xfrm>
          <a:prstGeom prst="rect">
            <a:avLst/>
          </a:prstGeom>
        </p:spPr>
        <p:txBody>
          <a:bodyPr wrap="square">
            <a:spAutoFit/>
          </a:bodyPr>
          <a:lstStyle/>
          <a:p>
            <a:pPr>
              <a:spcBef>
                <a:spcPts val="0"/>
              </a:spcBef>
            </a:pPr>
            <a:r>
              <a:rPr lang="en-US" sz="3600" dirty="0"/>
              <a:t>Intervention</a:t>
            </a:r>
            <a:endParaRPr lang="en-US" sz="2000" dirty="0"/>
          </a:p>
        </p:txBody>
      </p:sp>
      <p:sp>
        <p:nvSpPr>
          <p:cNvPr id="9" name="TextBox 8"/>
          <p:cNvSpPr txBox="1"/>
          <p:nvPr/>
        </p:nvSpPr>
        <p:spPr>
          <a:xfrm>
            <a:off x="404148" y="4411416"/>
            <a:ext cx="756763" cy="369332"/>
          </a:xfrm>
          <a:prstGeom prst="rect">
            <a:avLst/>
          </a:prstGeom>
          <a:noFill/>
        </p:spPr>
        <p:txBody>
          <a:bodyPr wrap="square" rtlCol="0">
            <a:spAutoFit/>
          </a:bodyPr>
          <a:lstStyle/>
          <a:p>
            <a:r>
              <a:rPr lang="en-US" b="1" dirty="0">
                <a:solidFill>
                  <a:srgbClr val="5C8CBB"/>
                </a:solidFill>
              </a:rPr>
              <a:t>TIME</a:t>
            </a:r>
          </a:p>
        </p:txBody>
      </p:sp>
      <p:cxnSp>
        <p:nvCxnSpPr>
          <p:cNvPr id="11" name="Straight Arrow Connector 10"/>
          <p:cNvCxnSpPr>
            <a:stCxn id="9" idx="3"/>
          </p:cNvCxnSpPr>
          <p:nvPr/>
        </p:nvCxnSpPr>
        <p:spPr bwMode="auto">
          <a:xfrm>
            <a:off x="1160911" y="4596082"/>
            <a:ext cx="1772789" cy="61555"/>
          </a:xfrm>
          <a:prstGeom prst="straightConnector1">
            <a:avLst/>
          </a:prstGeom>
          <a:solidFill>
            <a:schemeClr val="accent1"/>
          </a:solidFill>
          <a:ln w="9525" cap="flat" cmpd="sng" algn="ctr">
            <a:solidFill>
              <a:srgbClr val="5C8CBB"/>
            </a:solidFill>
            <a:prstDash val="solid"/>
            <a:round/>
            <a:headEnd type="none" w="med" len="med"/>
            <a:tailEnd type="arrow"/>
          </a:ln>
          <a:effectLst/>
        </p:spPr>
      </p:cxnSp>
      <p:sp>
        <p:nvSpPr>
          <p:cNvPr id="100" name="TextBox 99"/>
          <p:cNvSpPr txBox="1"/>
          <p:nvPr/>
        </p:nvSpPr>
        <p:spPr>
          <a:xfrm>
            <a:off x="6025038" y="4411416"/>
            <a:ext cx="756763" cy="369332"/>
          </a:xfrm>
          <a:prstGeom prst="rect">
            <a:avLst/>
          </a:prstGeom>
          <a:noFill/>
        </p:spPr>
        <p:txBody>
          <a:bodyPr wrap="square" rtlCol="0">
            <a:spAutoFit/>
          </a:bodyPr>
          <a:lstStyle/>
          <a:p>
            <a:r>
              <a:rPr lang="en-US" b="1" dirty="0">
                <a:solidFill>
                  <a:srgbClr val="5C8CBB"/>
                </a:solidFill>
              </a:rPr>
              <a:t>TIME</a:t>
            </a:r>
          </a:p>
        </p:txBody>
      </p:sp>
      <p:cxnSp>
        <p:nvCxnSpPr>
          <p:cNvPr id="101" name="Straight Arrow Connector 100"/>
          <p:cNvCxnSpPr>
            <a:stCxn id="100" idx="3"/>
          </p:cNvCxnSpPr>
          <p:nvPr/>
        </p:nvCxnSpPr>
        <p:spPr bwMode="auto">
          <a:xfrm>
            <a:off x="6781801" y="4596082"/>
            <a:ext cx="1772789" cy="61555"/>
          </a:xfrm>
          <a:prstGeom prst="straightConnector1">
            <a:avLst/>
          </a:prstGeom>
          <a:solidFill>
            <a:schemeClr val="accent1"/>
          </a:solidFill>
          <a:ln w="9525" cap="flat" cmpd="sng" algn="ctr">
            <a:solidFill>
              <a:srgbClr val="5C8CBB"/>
            </a:solidFill>
            <a:prstDash val="solid"/>
            <a:round/>
            <a:headEnd type="none" w="med" len="med"/>
            <a:tailEnd type="arrow"/>
          </a:ln>
          <a:effectLst/>
        </p:spPr>
      </p:cxnSp>
      <p:sp>
        <p:nvSpPr>
          <p:cNvPr id="2" name="TextBox 1"/>
          <p:cNvSpPr txBox="1"/>
          <p:nvPr/>
        </p:nvSpPr>
        <p:spPr>
          <a:xfrm>
            <a:off x="3685185" y="4143135"/>
            <a:ext cx="2223686" cy="2308324"/>
          </a:xfrm>
          <a:prstGeom prst="rect">
            <a:avLst/>
          </a:prstGeom>
          <a:noFill/>
        </p:spPr>
        <p:txBody>
          <a:bodyPr wrap="none" rtlCol="0">
            <a:spAutoFit/>
          </a:bodyPr>
          <a:lstStyle/>
          <a:p>
            <a:r>
              <a:rPr lang="en-US" dirty="0"/>
              <a:t>1. W or w/out </a:t>
            </a:r>
          </a:p>
          <a:p>
            <a:r>
              <a:rPr lang="en-US" dirty="0"/>
              <a:t>Randomization</a:t>
            </a:r>
          </a:p>
          <a:p>
            <a:endParaRPr lang="en-US" dirty="0"/>
          </a:p>
          <a:p>
            <a:r>
              <a:rPr lang="en-US" dirty="0"/>
              <a:t>2. W or w/out </a:t>
            </a:r>
          </a:p>
          <a:p>
            <a:r>
              <a:rPr lang="en-US" dirty="0"/>
              <a:t>comparison</a:t>
            </a:r>
          </a:p>
          <a:p>
            <a:r>
              <a:rPr lang="en-US" dirty="0"/>
              <a:t>group</a:t>
            </a:r>
          </a:p>
          <a:p>
            <a:endParaRPr lang="en-US" dirty="0"/>
          </a:p>
          <a:p>
            <a:r>
              <a:rPr lang="en-US" dirty="0"/>
              <a:t>3.Pre/Post compare</a:t>
            </a:r>
          </a:p>
        </p:txBody>
      </p:sp>
    </p:spTree>
    <p:extLst>
      <p:ext uri="{BB962C8B-B14F-4D97-AF65-F5344CB8AC3E}">
        <p14:creationId xmlns:p14="http://schemas.microsoft.com/office/powerpoint/2010/main" val="1552629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p:cTn id="7" dur="500" decel="50000" fill="hold">
                                          <p:stCondLst>
                                            <p:cond delay="0"/>
                                          </p:stCondLst>
                                        </p:cTn>
                                        <p:tgtEl>
                                          <p:spTgt spid="67"/>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7"/>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7"/>
                                        </p:tgtEl>
                                        <p:attrNameLst>
                                          <p:attrName>ppt_w</p:attrName>
                                        </p:attrNameLst>
                                      </p:cBhvr>
                                      <p:tavLst>
                                        <p:tav tm="0">
                                          <p:val>
                                            <p:strVal val="#ppt_w*.05"/>
                                          </p:val>
                                        </p:tav>
                                        <p:tav tm="100000">
                                          <p:val>
                                            <p:strVal val="#ppt_w"/>
                                          </p:val>
                                        </p:tav>
                                      </p:tavLst>
                                    </p:anim>
                                    <p:anim calcmode="lin" valueType="num">
                                      <p:cBhvr>
                                        <p:cTn id="10" dur="1000" fill="hold"/>
                                        <p:tgtEl>
                                          <p:spTgt spid="67"/>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7"/>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7"/>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7"/>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7"/>
                                        </p:tgtEl>
                                      </p:cBhvr>
                                    </p:animEffect>
                                  </p:childTnLst>
                                </p:cTn>
                              </p:par>
                            </p:childTnLst>
                          </p:cTn>
                        </p:par>
                      </p:childTnLst>
                    </p:cTn>
                  </p:par>
                  <p:par>
                    <p:cTn id="15" fill="hold">
                      <p:stCondLst>
                        <p:cond delay="indefinite"/>
                      </p:stCondLst>
                      <p:childTnLst>
                        <p:par>
                          <p:cTn id="16" fill="hold">
                            <p:stCondLst>
                              <p:cond delay="0"/>
                            </p:stCondLst>
                            <p:childTnLst>
                              <p:par>
                                <p:cTn id="17" presetID="3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800" decel="100000"/>
                                        <p:tgtEl>
                                          <p:spTgt spid="4"/>
                                        </p:tgtEl>
                                      </p:cBhvr>
                                    </p:animEffect>
                                    <p:anim calcmode="lin" valueType="num">
                                      <p:cBhvr>
                                        <p:cTn id="20" dur="800" decel="100000" fill="hold"/>
                                        <p:tgtEl>
                                          <p:spTgt spid="4"/>
                                        </p:tgtEl>
                                        <p:attrNameLst>
                                          <p:attrName>style.rotation</p:attrName>
                                        </p:attrNameLst>
                                      </p:cBhvr>
                                      <p:tavLst>
                                        <p:tav tm="0">
                                          <p:val>
                                            <p:fltVal val="-90"/>
                                          </p:val>
                                        </p:tav>
                                        <p:tav tm="100000">
                                          <p:val>
                                            <p:fltVal val="0"/>
                                          </p:val>
                                        </p:tav>
                                      </p:tavLst>
                                    </p:anim>
                                    <p:anim calcmode="lin" valueType="num">
                                      <p:cBhvr>
                                        <p:cTn id="21" dur="800" decel="100000" fill="hold"/>
                                        <p:tgtEl>
                                          <p:spTgt spid="4"/>
                                        </p:tgtEl>
                                        <p:attrNameLst>
                                          <p:attrName>ppt_x</p:attrName>
                                        </p:attrNameLst>
                                      </p:cBhvr>
                                      <p:tavLst>
                                        <p:tav tm="0">
                                          <p:val>
                                            <p:strVal val="#ppt_x+0.4"/>
                                          </p:val>
                                        </p:tav>
                                        <p:tav tm="100000">
                                          <p:val>
                                            <p:strVal val="#ppt_x-0.05"/>
                                          </p:val>
                                        </p:tav>
                                      </p:tavLst>
                                    </p:anim>
                                    <p:anim calcmode="lin" valueType="num">
                                      <p:cBhvr>
                                        <p:cTn id="22" dur="800" decel="100000" fill="hold"/>
                                        <p:tgtEl>
                                          <p:spTgt spid="4"/>
                                        </p:tgtEl>
                                        <p:attrNameLst>
                                          <p:attrName>ppt_y</p:attrName>
                                        </p:attrNameLst>
                                      </p:cBhvr>
                                      <p:tavLst>
                                        <p:tav tm="0">
                                          <p:val>
                                            <p:strVal val="#ppt_y-0.4"/>
                                          </p:val>
                                        </p:tav>
                                        <p:tav tm="100000">
                                          <p:val>
                                            <p:strVal val="#ppt_y+0.1"/>
                                          </p:val>
                                        </p:tav>
                                      </p:tavLst>
                                    </p:anim>
                                    <p:anim calcmode="lin" valueType="num">
                                      <p:cBhvr>
                                        <p:cTn id="23" dur="200" accel="100000" fill="hold">
                                          <p:stCondLst>
                                            <p:cond delay="800"/>
                                          </p:stCondLst>
                                        </p:cTn>
                                        <p:tgtEl>
                                          <p:spTgt spid="4"/>
                                        </p:tgtEl>
                                        <p:attrNameLst>
                                          <p:attrName>ppt_x</p:attrName>
                                        </p:attrNameLst>
                                      </p:cBhvr>
                                      <p:tavLst>
                                        <p:tav tm="0">
                                          <p:val>
                                            <p:strVal val="#ppt_x-0.05"/>
                                          </p:val>
                                        </p:tav>
                                        <p:tav tm="100000">
                                          <p:val>
                                            <p:strVal val="#ppt_x"/>
                                          </p:val>
                                        </p:tav>
                                      </p:tavLst>
                                    </p:anim>
                                    <p:anim calcmode="lin" valueType="num">
                                      <p:cBhvr>
                                        <p:cTn id="24" dur="200" accel="100000" fill="hold">
                                          <p:stCondLst>
                                            <p:cond delay="800"/>
                                          </p:stCondLst>
                                        </p:cTn>
                                        <p:tgtEl>
                                          <p:spTgt spid="4"/>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156E4-244C-4546-9093-0C65F603F5EA}"/>
              </a:ext>
            </a:extLst>
          </p:cNvPr>
          <p:cNvSpPr>
            <a:spLocks noGrp="1"/>
          </p:cNvSpPr>
          <p:nvPr>
            <p:ph type="title"/>
          </p:nvPr>
        </p:nvSpPr>
        <p:spPr/>
        <p:txBody>
          <a:bodyPr/>
          <a:lstStyle/>
          <a:p>
            <a:r>
              <a:rPr lang="en-US" dirty="0"/>
              <a:t>Examples </a:t>
            </a:r>
          </a:p>
        </p:txBody>
      </p:sp>
      <p:sp>
        <p:nvSpPr>
          <p:cNvPr id="4" name="Slide Number Placeholder 3">
            <a:extLst>
              <a:ext uri="{FF2B5EF4-FFF2-40B4-BE49-F238E27FC236}">
                <a16:creationId xmlns:a16="http://schemas.microsoft.com/office/drawing/2014/main" id="{23FB84B4-C343-4B87-8EBB-30FF438621BB}"/>
              </a:ext>
            </a:extLst>
          </p:cNvPr>
          <p:cNvSpPr>
            <a:spLocks noGrp="1"/>
          </p:cNvSpPr>
          <p:nvPr>
            <p:ph type="sldNum" sz="quarter" idx="4"/>
          </p:nvPr>
        </p:nvSpPr>
        <p:spPr/>
        <p:txBody>
          <a:bodyPr/>
          <a:lstStyle/>
          <a:p>
            <a:fld id="{042AED99-7FB4-404E-8A97-64753DCE42EC}" type="slidenum">
              <a:rPr lang="en-US" smtClean="0"/>
              <a:pPr/>
              <a:t>37</a:t>
            </a:fld>
            <a:endParaRPr lang="en-US" dirty="0"/>
          </a:p>
        </p:txBody>
      </p:sp>
      <p:sp>
        <p:nvSpPr>
          <p:cNvPr id="5" name="Rectangle 4">
            <a:extLst>
              <a:ext uri="{FF2B5EF4-FFF2-40B4-BE49-F238E27FC236}">
                <a16:creationId xmlns:a16="http://schemas.microsoft.com/office/drawing/2014/main" id="{073BC32D-F4BA-46CD-BD5A-AA3771AE48C2}"/>
              </a:ext>
            </a:extLst>
          </p:cNvPr>
          <p:cNvSpPr/>
          <p:nvPr/>
        </p:nvSpPr>
        <p:spPr>
          <a:xfrm>
            <a:off x="716692" y="1859340"/>
            <a:ext cx="7970108" cy="2308324"/>
          </a:xfrm>
          <a:prstGeom prst="rect">
            <a:avLst/>
          </a:prstGeom>
        </p:spPr>
        <p:txBody>
          <a:bodyPr wrap="square">
            <a:spAutoFit/>
          </a:bodyPr>
          <a:lstStyle/>
          <a:p>
            <a:r>
              <a:rPr lang="en-US" dirty="0">
                <a:hlinkClick r:id="rId2"/>
              </a:rPr>
              <a:t>RCT:</a:t>
            </a:r>
          </a:p>
          <a:p>
            <a:endParaRPr lang="en-US" dirty="0">
              <a:hlinkClick r:id="rId2"/>
            </a:endParaRPr>
          </a:p>
          <a:p>
            <a:r>
              <a:rPr lang="en-US" dirty="0">
                <a:hlinkClick r:id="rId2"/>
              </a:rPr>
              <a:t>Effectiveness of the Healthy Lifestyles </a:t>
            </a:r>
            <a:r>
              <a:rPr lang="en-US" dirty="0" err="1">
                <a:hlinkClick r:id="rId2"/>
              </a:rPr>
              <a:t>Programme</a:t>
            </a:r>
            <a:r>
              <a:rPr lang="en-US" dirty="0">
                <a:hlinkClick r:id="rId2"/>
              </a:rPr>
              <a:t> (</a:t>
            </a:r>
            <a:r>
              <a:rPr lang="en-US" dirty="0" err="1">
                <a:hlinkClick r:id="rId2"/>
              </a:rPr>
              <a:t>HeLP</a:t>
            </a:r>
            <a:r>
              <a:rPr lang="en-US" dirty="0">
                <a:hlinkClick r:id="rId2"/>
              </a:rPr>
              <a:t>) to prevent </a:t>
            </a:r>
            <a:r>
              <a:rPr lang="en-US" b="1" dirty="0">
                <a:hlinkClick r:id="rId2"/>
              </a:rPr>
              <a:t>obesity</a:t>
            </a:r>
            <a:r>
              <a:rPr lang="en-US" dirty="0">
                <a:hlinkClick r:id="rId2"/>
              </a:rPr>
              <a:t> in UK primary-school children: a cluster </a:t>
            </a:r>
            <a:r>
              <a:rPr lang="en-US" dirty="0" err="1">
                <a:hlinkClick r:id="rId2"/>
              </a:rPr>
              <a:t>randomised</a:t>
            </a:r>
            <a:r>
              <a:rPr lang="en-US" dirty="0">
                <a:hlinkClick r:id="rId2"/>
              </a:rPr>
              <a:t> controlled trial.</a:t>
            </a:r>
            <a:endParaRPr lang="en-US" dirty="0"/>
          </a:p>
          <a:p>
            <a:r>
              <a:rPr lang="en-US" dirty="0"/>
              <a:t>Lloyd J, </a:t>
            </a:r>
            <a:r>
              <a:rPr lang="en-US" dirty="0" err="1"/>
              <a:t>Creanor</a:t>
            </a:r>
            <a:r>
              <a:rPr lang="en-US" dirty="0"/>
              <a:t> S, Logan S, Green C, Dean SG, </a:t>
            </a:r>
            <a:r>
              <a:rPr lang="en-US" dirty="0" err="1"/>
              <a:t>Hillsdon</a:t>
            </a:r>
            <a:r>
              <a:rPr lang="en-US" dirty="0"/>
              <a:t> M, Abraham C, Tomlinson R, Pearson V, Taylor RS, Ryan E, Price L, Streeter A, Wyatt K.</a:t>
            </a:r>
          </a:p>
          <a:p>
            <a:r>
              <a:rPr lang="en-US" dirty="0"/>
              <a:t>Lancet Child </a:t>
            </a:r>
            <a:r>
              <a:rPr lang="en-US" dirty="0" err="1"/>
              <a:t>Adolesc</a:t>
            </a:r>
            <a:r>
              <a:rPr lang="en-US" dirty="0"/>
              <a:t> Health. 2018 Jan;2(1):35-45. </a:t>
            </a:r>
            <a:r>
              <a:rPr lang="en-US" dirty="0" err="1"/>
              <a:t>doi</a:t>
            </a:r>
            <a:r>
              <a:rPr lang="en-US" dirty="0"/>
              <a:t>: 10.1016/S2352-4642(17)30151-7.</a:t>
            </a:r>
          </a:p>
        </p:txBody>
      </p:sp>
      <p:sp>
        <p:nvSpPr>
          <p:cNvPr id="6" name="Rectangle 5">
            <a:extLst>
              <a:ext uri="{FF2B5EF4-FFF2-40B4-BE49-F238E27FC236}">
                <a16:creationId xmlns:a16="http://schemas.microsoft.com/office/drawing/2014/main" id="{D4D84DF2-A51D-45AB-B236-017592738EB6}"/>
              </a:ext>
            </a:extLst>
          </p:cNvPr>
          <p:cNvSpPr/>
          <p:nvPr/>
        </p:nvSpPr>
        <p:spPr>
          <a:xfrm>
            <a:off x="586945" y="4627994"/>
            <a:ext cx="7655859" cy="2031325"/>
          </a:xfrm>
          <a:prstGeom prst="rect">
            <a:avLst/>
          </a:prstGeom>
        </p:spPr>
        <p:txBody>
          <a:bodyPr wrap="square">
            <a:spAutoFit/>
          </a:bodyPr>
          <a:lstStyle/>
          <a:p>
            <a:r>
              <a:rPr lang="en-US" dirty="0">
                <a:hlinkClick r:id="rId3"/>
              </a:rPr>
              <a:t>Pre/Post Intervention:</a:t>
            </a:r>
          </a:p>
          <a:p>
            <a:endParaRPr lang="en-US" dirty="0">
              <a:hlinkClick r:id="rId3"/>
            </a:endParaRPr>
          </a:p>
          <a:p>
            <a:r>
              <a:rPr lang="en-US" dirty="0">
                <a:hlinkClick r:id="rId3"/>
              </a:rPr>
              <a:t>Neonatal mortality and morbidity in the </a:t>
            </a:r>
            <a:r>
              <a:rPr lang="en-US" b="1" dirty="0">
                <a:hlinkClick r:id="rId3"/>
              </a:rPr>
              <a:t>post</a:t>
            </a:r>
            <a:r>
              <a:rPr lang="en-US" dirty="0">
                <a:hlinkClick r:id="rId3"/>
              </a:rPr>
              <a:t>-implementation period of a neonatal teaching </a:t>
            </a:r>
            <a:r>
              <a:rPr lang="en-US" b="1" dirty="0">
                <a:hlinkClick r:id="rId3"/>
              </a:rPr>
              <a:t>program</a:t>
            </a:r>
            <a:r>
              <a:rPr lang="en-US" dirty="0">
                <a:hlinkClick r:id="rId3"/>
              </a:rPr>
              <a:t> in provincial hospitals in Laos.</a:t>
            </a:r>
            <a:endParaRPr lang="en-US" dirty="0"/>
          </a:p>
          <a:p>
            <a:r>
              <a:rPr lang="en-US" dirty="0"/>
              <a:t>Schmidt S, </a:t>
            </a:r>
            <a:r>
              <a:rPr lang="en-US" dirty="0" err="1"/>
              <a:t>Bounnack</a:t>
            </a:r>
            <a:r>
              <a:rPr lang="en-US" dirty="0"/>
              <a:t> S, Hoehn T.</a:t>
            </a:r>
          </a:p>
          <a:p>
            <a:r>
              <a:rPr lang="en-US" dirty="0"/>
              <a:t>Public Health. 2018 Jan;154:123-129. </a:t>
            </a:r>
            <a:r>
              <a:rPr lang="en-US" dirty="0" err="1"/>
              <a:t>doi</a:t>
            </a:r>
            <a:r>
              <a:rPr lang="en-US" dirty="0"/>
              <a:t>: 10.1016/j.puhe.2017.10.021. </a:t>
            </a:r>
            <a:r>
              <a:rPr lang="en-US" dirty="0" err="1"/>
              <a:t>Epub</a:t>
            </a:r>
            <a:r>
              <a:rPr lang="en-US" dirty="0"/>
              <a:t> 2017 Dec 22.</a:t>
            </a:r>
          </a:p>
        </p:txBody>
      </p:sp>
    </p:spTree>
    <p:extLst>
      <p:ext uri="{BB962C8B-B14F-4D97-AF65-F5344CB8AC3E}">
        <p14:creationId xmlns:p14="http://schemas.microsoft.com/office/powerpoint/2010/main" val="40978207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E099F-94A5-41E0-8006-530628C75E5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B1AE47C-53BF-4845-8031-AFEC8B6A250A}"/>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1CBCEAE7-8E7C-4631-ACAB-2AC854B26FE9}"/>
              </a:ext>
            </a:extLst>
          </p:cNvPr>
          <p:cNvSpPr>
            <a:spLocks noGrp="1"/>
          </p:cNvSpPr>
          <p:nvPr>
            <p:ph type="sldNum" sz="quarter" idx="4"/>
          </p:nvPr>
        </p:nvSpPr>
        <p:spPr/>
        <p:txBody>
          <a:bodyPr/>
          <a:lstStyle/>
          <a:p>
            <a:fld id="{042AED99-7FB4-404E-8A97-64753DCE42EC}" type="slidenum">
              <a:rPr lang="en-US" smtClean="0"/>
              <a:pPr/>
              <a:t>38</a:t>
            </a:fld>
            <a:endParaRPr lang="en-US" dirty="0"/>
          </a:p>
        </p:txBody>
      </p:sp>
      <p:pic>
        <p:nvPicPr>
          <p:cNvPr id="5" name="Picture 4">
            <a:extLst>
              <a:ext uri="{FF2B5EF4-FFF2-40B4-BE49-F238E27FC236}">
                <a16:creationId xmlns:a16="http://schemas.microsoft.com/office/drawing/2014/main" id="{9D98100E-B3B4-425F-893D-621659DF1ACD}"/>
              </a:ext>
            </a:extLst>
          </p:cNvPr>
          <p:cNvPicPr>
            <a:picLocks noChangeAspect="1"/>
          </p:cNvPicPr>
          <p:nvPr/>
        </p:nvPicPr>
        <p:blipFill>
          <a:blip r:embed="rId3"/>
          <a:stretch>
            <a:fillRect/>
          </a:stretch>
        </p:blipFill>
        <p:spPr>
          <a:xfrm>
            <a:off x="0" y="0"/>
            <a:ext cx="9144000" cy="6794972"/>
          </a:xfrm>
          <a:prstGeom prst="rect">
            <a:avLst/>
          </a:prstGeom>
        </p:spPr>
      </p:pic>
      <p:sp>
        <p:nvSpPr>
          <p:cNvPr id="6" name="Rectangle 5">
            <a:extLst>
              <a:ext uri="{FF2B5EF4-FFF2-40B4-BE49-F238E27FC236}">
                <a16:creationId xmlns:a16="http://schemas.microsoft.com/office/drawing/2014/main" id="{7AFEEB2B-847A-4C36-AE0E-73FFAED10632}"/>
              </a:ext>
            </a:extLst>
          </p:cNvPr>
          <p:cNvSpPr/>
          <p:nvPr/>
        </p:nvSpPr>
        <p:spPr>
          <a:xfrm>
            <a:off x="0" y="63028"/>
            <a:ext cx="2971800" cy="1200329"/>
          </a:xfrm>
          <a:prstGeom prst="rect">
            <a:avLst/>
          </a:prstGeom>
        </p:spPr>
        <p:txBody>
          <a:bodyPr wrap="square">
            <a:spAutoFit/>
          </a:bodyPr>
          <a:lstStyle/>
          <a:p>
            <a:r>
              <a:rPr lang="en-US" dirty="0">
                <a:latin typeface="AdvTT7169e447"/>
              </a:rPr>
              <a:t>Implementing School-Based Policies to Prevent</a:t>
            </a:r>
          </a:p>
          <a:p>
            <a:r>
              <a:rPr lang="en-US" dirty="0">
                <a:latin typeface="AdvTT7169e447"/>
              </a:rPr>
              <a:t>Obesity: Cluster Randomized Trial</a:t>
            </a:r>
            <a:endParaRPr lang="en-US" dirty="0"/>
          </a:p>
        </p:txBody>
      </p:sp>
    </p:spTree>
    <p:extLst>
      <p:ext uri="{BB962C8B-B14F-4D97-AF65-F5344CB8AC3E}">
        <p14:creationId xmlns:p14="http://schemas.microsoft.com/office/powerpoint/2010/main" val="38663397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33553" y="1683450"/>
            <a:ext cx="8276897" cy="646331"/>
          </a:xfrm>
          <a:prstGeom prst="rect">
            <a:avLst/>
          </a:prstGeom>
        </p:spPr>
        <p:txBody>
          <a:bodyPr wrap="square">
            <a:spAutoFit/>
          </a:bodyPr>
          <a:lstStyle/>
          <a:p>
            <a:pPr algn="ctr">
              <a:spcBef>
                <a:spcPts val="0"/>
              </a:spcBef>
            </a:pPr>
            <a:r>
              <a:rPr lang="en-US" sz="3600" dirty="0"/>
              <a:t>Blinding</a:t>
            </a:r>
            <a:endParaRPr lang="en-US"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5100" y="2714476"/>
            <a:ext cx="3733800" cy="2260600"/>
          </a:xfrm>
          <a:prstGeom prst="rect">
            <a:avLst/>
          </a:prstGeom>
          <a:effectLst>
            <a:outerShdw blurRad="63500" sx="102000" sy="102000" algn="ctr" rotWithShape="0">
              <a:prstClr val="black">
                <a:alpha val="40000"/>
              </a:prstClr>
            </a:outerShdw>
          </a:effectLst>
        </p:spPr>
      </p:pic>
      <p:sp>
        <p:nvSpPr>
          <p:cNvPr id="3" name="TextBox 2"/>
          <p:cNvSpPr txBox="1"/>
          <p:nvPr/>
        </p:nvSpPr>
        <p:spPr>
          <a:xfrm>
            <a:off x="695927" y="5462704"/>
            <a:ext cx="7156575" cy="646331"/>
          </a:xfrm>
          <a:prstGeom prst="rect">
            <a:avLst/>
          </a:prstGeom>
          <a:noFill/>
        </p:spPr>
        <p:txBody>
          <a:bodyPr wrap="none" rtlCol="0">
            <a:spAutoFit/>
          </a:bodyPr>
          <a:lstStyle/>
          <a:p>
            <a:r>
              <a:rPr lang="en-US" b="1" dirty="0"/>
              <a:t>Blinding in randomized trials: hiding who got what</a:t>
            </a:r>
          </a:p>
          <a:p>
            <a:r>
              <a:rPr lang="en-US" b="1" dirty="0"/>
              <a:t> Kenneth F Schulz, David A Grimes </a:t>
            </a:r>
            <a:r>
              <a:rPr lang="fr-FR" b="1" dirty="0"/>
              <a:t>Lancet 2002; 359: 696–700 </a:t>
            </a:r>
            <a:r>
              <a:rPr lang="en-US" b="1" kern="0" dirty="0">
                <a:solidFill>
                  <a:schemeClr val="tx1">
                    <a:lumMod val="95000"/>
                    <a:lumOff val="5000"/>
                  </a:schemeClr>
                </a:solidFill>
              </a:rPr>
              <a:t>  </a:t>
            </a:r>
            <a:endParaRPr lang="en-US" dirty="0"/>
          </a:p>
        </p:txBody>
      </p:sp>
    </p:spTree>
    <p:extLst>
      <p:ext uri="{BB962C8B-B14F-4D97-AF65-F5344CB8AC3E}">
        <p14:creationId xmlns:p14="http://schemas.microsoft.com/office/powerpoint/2010/main" val="1598089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6CC4C-DE15-443C-BC44-AD8E4E9DE9C2}"/>
              </a:ext>
            </a:extLst>
          </p:cNvPr>
          <p:cNvSpPr>
            <a:spLocks noGrp="1"/>
          </p:cNvSpPr>
          <p:nvPr>
            <p:ph type="title"/>
          </p:nvPr>
        </p:nvSpPr>
        <p:spPr/>
        <p:txBody>
          <a:bodyPr/>
          <a:lstStyle/>
          <a:p>
            <a:r>
              <a:rPr lang="en-US" dirty="0"/>
              <a:t>Rounding Rules</a:t>
            </a:r>
          </a:p>
        </p:txBody>
      </p:sp>
      <p:sp>
        <p:nvSpPr>
          <p:cNvPr id="3" name="Content Placeholder 2">
            <a:extLst>
              <a:ext uri="{FF2B5EF4-FFF2-40B4-BE49-F238E27FC236}">
                <a16:creationId xmlns:a16="http://schemas.microsoft.com/office/drawing/2014/main" id="{0B914C6A-86F4-4463-BD17-C283A0EDF168}"/>
              </a:ext>
            </a:extLst>
          </p:cNvPr>
          <p:cNvSpPr>
            <a:spLocks noGrp="1"/>
          </p:cNvSpPr>
          <p:nvPr>
            <p:ph idx="1"/>
          </p:nvPr>
        </p:nvSpPr>
        <p:spPr/>
        <p:txBody>
          <a:bodyPr/>
          <a:lstStyle/>
          <a:p>
            <a:pPr lvl="1"/>
            <a:r>
              <a:rPr lang="en-US" sz="2800" dirty="0"/>
              <a:t>Round each number reported in tables to two digits after the decimal place. Round </a:t>
            </a:r>
            <a:r>
              <a:rPr lang="en-US" sz="2800" u="sng" dirty="0"/>
              <a:t>up</a:t>
            </a:r>
            <a:r>
              <a:rPr lang="en-US" sz="2800" dirty="0"/>
              <a:t> for a number ≥5</a:t>
            </a:r>
          </a:p>
          <a:p>
            <a:pPr marL="457200" lvl="1" indent="0">
              <a:buNone/>
            </a:pPr>
            <a:endParaRPr lang="en-US" dirty="0"/>
          </a:p>
          <a:p>
            <a:pPr lvl="1"/>
            <a:r>
              <a:rPr lang="en-US" sz="2800" i="1" u="sng" dirty="0"/>
              <a:t>Do not round in intermediate computation steps</a:t>
            </a:r>
          </a:p>
          <a:p>
            <a:pPr marL="457200" lvl="1" indent="0">
              <a:buNone/>
            </a:pPr>
            <a:endParaRPr lang="en-US" dirty="0"/>
          </a:p>
          <a:p>
            <a:pPr lvl="1"/>
            <a:r>
              <a:rPr lang="en-US" sz="2800" dirty="0"/>
              <a:t>Examples: 2.789 would be rounded to 2.79; 1.054 would be 1.05; 0.0852 would be 0.09</a:t>
            </a:r>
            <a:endParaRPr lang="en-US" dirty="0"/>
          </a:p>
          <a:p>
            <a:pPr marL="457200" lvl="1" indent="0">
              <a:buNone/>
            </a:pPr>
            <a:endParaRPr lang="en-US" dirty="0"/>
          </a:p>
          <a:p>
            <a:endParaRPr lang="en-US" dirty="0"/>
          </a:p>
        </p:txBody>
      </p:sp>
      <p:sp>
        <p:nvSpPr>
          <p:cNvPr id="4" name="Slide Number Placeholder 3">
            <a:extLst>
              <a:ext uri="{FF2B5EF4-FFF2-40B4-BE49-F238E27FC236}">
                <a16:creationId xmlns:a16="http://schemas.microsoft.com/office/drawing/2014/main" id="{460F5EA4-6DA6-40F9-90B3-8601546FB3ED}"/>
              </a:ext>
            </a:extLst>
          </p:cNvPr>
          <p:cNvSpPr>
            <a:spLocks noGrp="1"/>
          </p:cNvSpPr>
          <p:nvPr>
            <p:ph type="sldNum" sz="quarter" idx="4"/>
          </p:nvPr>
        </p:nvSpPr>
        <p:spPr/>
        <p:txBody>
          <a:bodyPr/>
          <a:lstStyle/>
          <a:p>
            <a:fld id="{042AED99-7FB4-404E-8A97-64753DCE42EC}" type="slidenum">
              <a:rPr lang="en-US" smtClean="0"/>
              <a:pPr/>
              <a:t>4</a:t>
            </a:fld>
            <a:endParaRPr lang="en-US" dirty="0"/>
          </a:p>
        </p:txBody>
      </p:sp>
    </p:spTree>
    <p:extLst>
      <p:ext uri="{BB962C8B-B14F-4D97-AF65-F5344CB8AC3E}">
        <p14:creationId xmlns:p14="http://schemas.microsoft.com/office/powerpoint/2010/main" val="32959258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117468" y="1843299"/>
            <a:ext cx="8917350" cy="4867552"/>
          </a:xfrm>
          <a:prstGeom prst="rect">
            <a:avLst/>
          </a:prstGeom>
          <a:solidFill>
            <a:schemeClr val="bg1"/>
          </a:solidFill>
          <a:ln w="9525" cap="flat" cmpd="sng" algn="ctr">
            <a:solidFill>
              <a:schemeClr val="bg1">
                <a:lumMod val="8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3" name="Rectangle 2"/>
          <p:cNvSpPr/>
          <p:nvPr/>
        </p:nvSpPr>
        <p:spPr bwMode="auto">
          <a:xfrm>
            <a:off x="117468" y="1843298"/>
            <a:ext cx="8917350" cy="451405"/>
          </a:xfrm>
          <a:prstGeom prst="rect">
            <a:avLst/>
          </a:prstGeom>
          <a:solidFill>
            <a:schemeClr val="bg1">
              <a:lumMod val="85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4" name="TextBox 3"/>
          <p:cNvSpPr txBox="1"/>
          <p:nvPr/>
        </p:nvSpPr>
        <p:spPr>
          <a:xfrm>
            <a:off x="525969" y="1843298"/>
            <a:ext cx="1551457" cy="338554"/>
          </a:xfrm>
          <a:prstGeom prst="rect">
            <a:avLst/>
          </a:prstGeom>
          <a:noFill/>
          <a:ln>
            <a:noFill/>
          </a:ln>
        </p:spPr>
        <p:txBody>
          <a:bodyPr wrap="square" rtlCol="0">
            <a:spAutoFit/>
          </a:bodyPr>
          <a:lstStyle/>
          <a:p>
            <a:r>
              <a:rPr lang="en-US" sz="1600" b="1" dirty="0"/>
              <a:t>STUDY TYPE</a:t>
            </a:r>
          </a:p>
        </p:txBody>
      </p:sp>
      <p:sp>
        <p:nvSpPr>
          <p:cNvPr id="8" name="Rectangle 7"/>
          <p:cNvSpPr/>
          <p:nvPr/>
        </p:nvSpPr>
        <p:spPr>
          <a:xfrm>
            <a:off x="3405352" y="96123"/>
            <a:ext cx="5738648" cy="646331"/>
          </a:xfrm>
          <a:prstGeom prst="rect">
            <a:avLst/>
          </a:prstGeom>
        </p:spPr>
        <p:txBody>
          <a:bodyPr wrap="square">
            <a:spAutoFit/>
          </a:bodyPr>
          <a:lstStyle/>
          <a:p>
            <a:pPr algn="ctr">
              <a:spcBef>
                <a:spcPts val="0"/>
              </a:spcBef>
            </a:pPr>
            <a:r>
              <a:rPr lang="en-US" sz="3600" dirty="0"/>
              <a:t>4 Types of Blinding</a:t>
            </a:r>
          </a:p>
        </p:txBody>
      </p:sp>
      <p:sp>
        <p:nvSpPr>
          <p:cNvPr id="10" name="TextBox 9"/>
          <p:cNvSpPr txBox="1"/>
          <p:nvPr/>
        </p:nvSpPr>
        <p:spPr>
          <a:xfrm>
            <a:off x="3691405" y="1843298"/>
            <a:ext cx="1225789" cy="338554"/>
          </a:xfrm>
          <a:prstGeom prst="rect">
            <a:avLst/>
          </a:prstGeom>
          <a:noFill/>
          <a:ln>
            <a:noFill/>
          </a:ln>
        </p:spPr>
        <p:txBody>
          <a:bodyPr wrap="square" rtlCol="0">
            <a:spAutoFit/>
          </a:bodyPr>
          <a:lstStyle/>
          <a:p>
            <a:pPr algn="ctr"/>
            <a:r>
              <a:rPr lang="en-US" sz="1600" b="1" dirty="0"/>
              <a:t>SUBJECT</a:t>
            </a:r>
          </a:p>
        </p:txBody>
      </p:sp>
      <p:sp>
        <p:nvSpPr>
          <p:cNvPr id="11" name="TextBox 10"/>
          <p:cNvSpPr txBox="1"/>
          <p:nvPr/>
        </p:nvSpPr>
        <p:spPr>
          <a:xfrm>
            <a:off x="180532" y="2560150"/>
            <a:ext cx="3019870" cy="3985706"/>
          </a:xfrm>
          <a:prstGeom prst="rect">
            <a:avLst/>
          </a:prstGeom>
          <a:noFill/>
          <a:ln>
            <a:noFill/>
          </a:ln>
        </p:spPr>
        <p:txBody>
          <a:bodyPr wrap="square" rtlCol="0">
            <a:spAutoFit/>
          </a:bodyPr>
          <a:lstStyle/>
          <a:p>
            <a:pPr marL="342900" indent="-342900">
              <a:buAutoNum type="arabicPlain"/>
            </a:pPr>
            <a:r>
              <a:rPr lang="en-US" sz="2400" kern="0" dirty="0">
                <a:solidFill>
                  <a:schemeClr val="tx1">
                    <a:lumMod val="95000"/>
                    <a:lumOff val="5000"/>
                  </a:schemeClr>
                </a:solidFill>
              </a:rPr>
              <a:t>Non-blinded</a:t>
            </a:r>
          </a:p>
          <a:p>
            <a:pPr indent="-342900">
              <a:lnSpc>
                <a:spcPts val="3400"/>
              </a:lnSpc>
              <a:buAutoNum type="arabicPlain"/>
            </a:pPr>
            <a:endParaRPr lang="en-US" sz="2400" dirty="0"/>
          </a:p>
          <a:p>
            <a:pPr marL="342900" indent="-342900">
              <a:buAutoNum type="arabicPlain"/>
            </a:pPr>
            <a:endParaRPr lang="en-US" sz="2400" dirty="0"/>
          </a:p>
          <a:p>
            <a:pPr marL="342900" indent="-342900">
              <a:buAutoNum type="arabicPlain"/>
            </a:pPr>
            <a:r>
              <a:rPr lang="en-US" sz="2400" dirty="0"/>
              <a:t>Single-blinded</a:t>
            </a:r>
          </a:p>
          <a:p>
            <a:pPr indent="-342900">
              <a:lnSpc>
                <a:spcPts val="3400"/>
              </a:lnSpc>
              <a:buAutoNum type="arabicPlain"/>
            </a:pPr>
            <a:endParaRPr lang="en-US" sz="2400" dirty="0"/>
          </a:p>
          <a:p>
            <a:pPr marL="342900" indent="-342900">
              <a:buAutoNum type="arabicPlain"/>
            </a:pPr>
            <a:endParaRPr lang="en-US" sz="2400" dirty="0"/>
          </a:p>
          <a:p>
            <a:pPr marL="342900" indent="-342900">
              <a:buAutoNum type="arabicPlain"/>
            </a:pPr>
            <a:r>
              <a:rPr lang="en-US" sz="2400" dirty="0"/>
              <a:t>Double-blinded</a:t>
            </a:r>
          </a:p>
          <a:p>
            <a:pPr indent="-342900">
              <a:lnSpc>
                <a:spcPts val="3400"/>
              </a:lnSpc>
              <a:buAutoNum type="arabicPlain"/>
            </a:pPr>
            <a:endParaRPr lang="en-US" sz="2400" dirty="0"/>
          </a:p>
          <a:p>
            <a:pPr marL="342900" indent="-342900">
              <a:buAutoNum type="arabicPlain"/>
            </a:pPr>
            <a:endParaRPr lang="en-US" sz="2400" dirty="0"/>
          </a:p>
          <a:p>
            <a:pPr marL="342900" indent="-342900">
              <a:buAutoNum type="arabicPlain"/>
            </a:pPr>
            <a:r>
              <a:rPr lang="en-US" sz="2400" dirty="0"/>
              <a:t>Triple-blinded</a:t>
            </a:r>
          </a:p>
        </p:txBody>
      </p:sp>
      <p:sp>
        <p:nvSpPr>
          <p:cNvPr id="18" name="TextBox 17"/>
          <p:cNvSpPr txBox="1"/>
          <p:nvPr/>
        </p:nvSpPr>
        <p:spPr>
          <a:xfrm>
            <a:off x="5402906" y="1843298"/>
            <a:ext cx="1634359" cy="338554"/>
          </a:xfrm>
          <a:prstGeom prst="rect">
            <a:avLst/>
          </a:prstGeom>
          <a:noFill/>
          <a:ln>
            <a:noFill/>
          </a:ln>
        </p:spPr>
        <p:txBody>
          <a:bodyPr wrap="square" rtlCol="0">
            <a:spAutoFit/>
          </a:bodyPr>
          <a:lstStyle/>
          <a:p>
            <a:pPr algn="ctr"/>
            <a:r>
              <a:rPr lang="en-US" sz="1600" b="1" dirty="0"/>
              <a:t>RESEARCHER</a:t>
            </a:r>
          </a:p>
        </p:txBody>
      </p:sp>
      <p:sp>
        <p:nvSpPr>
          <p:cNvPr id="19" name="TextBox 18"/>
          <p:cNvSpPr txBox="1"/>
          <p:nvPr/>
        </p:nvSpPr>
        <p:spPr>
          <a:xfrm>
            <a:off x="7630511" y="1843298"/>
            <a:ext cx="1182414" cy="338554"/>
          </a:xfrm>
          <a:prstGeom prst="rect">
            <a:avLst/>
          </a:prstGeom>
          <a:noFill/>
          <a:ln>
            <a:noFill/>
          </a:ln>
        </p:spPr>
        <p:txBody>
          <a:bodyPr wrap="square" rtlCol="0">
            <a:spAutoFit/>
          </a:bodyPr>
          <a:lstStyle/>
          <a:p>
            <a:pPr algn="ctr"/>
            <a:r>
              <a:rPr lang="en-US" sz="1600" b="1" dirty="0"/>
              <a:t>ANALYST</a:t>
            </a:r>
          </a:p>
        </p:txBody>
      </p:sp>
      <p:sp>
        <p:nvSpPr>
          <p:cNvPr id="20" name="Rectangle 19"/>
          <p:cNvSpPr/>
          <p:nvPr/>
        </p:nvSpPr>
        <p:spPr bwMode="auto">
          <a:xfrm>
            <a:off x="3405352" y="1147083"/>
            <a:ext cx="5629466" cy="696216"/>
          </a:xfrm>
          <a:prstGeom prst="rect">
            <a:avLst/>
          </a:prstGeom>
          <a:solidFill>
            <a:schemeClr val="bg1">
              <a:lumMod val="85000"/>
            </a:schemeClr>
          </a:solid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cxnSp>
        <p:nvCxnSpPr>
          <p:cNvPr id="5" name="Straight Connector 4"/>
          <p:cNvCxnSpPr/>
          <p:nvPr/>
        </p:nvCxnSpPr>
        <p:spPr bwMode="auto">
          <a:xfrm>
            <a:off x="3405352" y="1843298"/>
            <a:ext cx="0" cy="4867553"/>
          </a:xfrm>
          <a:prstGeom prst="line">
            <a:avLst/>
          </a:prstGeom>
          <a:solidFill>
            <a:schemeClr val="accent1"/>
          </a:solidFill>
          <a:ln w="9525" cap="flat" cmpd="sng" algn="ctr">
            <a:solidFill>
              <a:schemeClr val="bg1">
                <a:lumMod val="65000"/>
              </a:schemeClr>
            </a:solidFill>
            <a:prstDash val="sysDash"/>
            <a:round/>
            <a:headEnd type="none" w="med" len="med"/>
            <a:tailEnd type="none" w="med" len="med"/>
          </a:ln>
          <a:effectLst/>
        </p:spPr>
      </p:cxnSp>
      <p:cxnSp>
        <p:nvCxnSpPr>
          <p:cNvPr id="21" name="Straight Connector 20"/>
          <p:cNvCxnSpPr/>
          <p:nvPr/>
        </p:nvCxnSpPr>
        <p:spPr bwMode="auto">
          <a:xfrm flipH="1">
            <a:off x="180995" y="3363452"/>
            <a:ext cx="8853823" cy="0"/>
          </a:xfrm>
          <a:prstGeom prst="line">
            <a:avLst/>
          </a:prstGeom>
          <a:solidFill>
            <a:schemeClr val="accent1"/>
          </a:solidFill>
          <a:ln w="9525" cap="flat" cmpd="sng" algn="ctr">
            <a:solidFill>
              <a:schemeClr val="bg1">
                <a:lumMod val="65000"/>
              </a:schemeClr>
            </a:solidFill>
            <a:prstDash val="sysDash"/>
            <a:round/>
            <a:headEnd type="none" w="med" len="med"/>
            <a:tailEnd type="none" w="med" len="med"/>
          </a:ln>
          <a:effectLst/>
        </p:spPr>
      </p:cxnSp>
      <p:cxnSp>
        <p:nvCxnSpPr>
          <p:cNvPr id="22" name="Straight Connector 21"/>
          <p:cNvCxnSpPr/>
          <p:nvPr/>
        </p:nvCxnSpPr>
        <p:spPr bwMode="auto">
          <a:xfrm flipH="1">
            <a:off x="180995" y="4501051"/>
            <a:ext cx="8853823" cy="0"/>
          </a:xfrm>
          <a:prstGeom prst="line">
            <a:avLst/>
          </a:prstGeom>
          <a:solidFill>
            <a:schemeClr val="accent1"/>
          </a:solidFill>
          <a:ln w="9525" cap="flat" cmpd="sng" algn="ctr">
            <a:solidFill>
              <a:schemeClr val="bg1">
                <a:lumMod val="65000"/>
              </a:schemeClr>
            </a:solidFill>
            <a:prstDash val="sysDash"/>
            <a:round/>
            <a:headEnd type="none" w="med" len="med"/>
            <a:tailEnd type="none" w="med" len="med"/>
          </a:ln>
          <a:effectLst/>
        </p:spPr>
      </p:cxnSp>
      <p:cxnSp>
        <p:nvCxnSpPr>
          <p:cNvPr id="23" name="Straight Connector 22"/>
          <p:cNvCxnSpPr/>
          <p:nvPr/>
        </p:nvCxnSpPr>
        <p:spPr bwMode="auto">
          <a:xfrm flipH="1">
            <a:off x="180995" y="5559093"/>
            <a:ext cx="8853823" cy="0"/>
          </a:xfrm>
          <a:prstGeom prst="line">
            <a:avLst/>
          </a:prstGeom>
          <a:solidFill>
            <a:schemeClr val="accent1"/>
          </a:solidFill>
          <a:ln w="9525" cap="flat" cmpd="sng" algn="ctr">
            <a:solidFill>
              <a:schemeClr val="bg1">
                <a:lumMod val="65000"/>
              </a:schemeClr>
            </a:solidFill>
            <a:prstDash val="sysDash"/>
            <a:round/>
            <a:headEnd type="none" w="med" len="med"/>
            <a:tailEnd type="none" w="med" len="med"/>
          </a:ln>
          <a:effectLst/>
        </p:spPr>
      </p:cxnSp>
      <p:cxnSp>
        <p:nvCxnSpPr>
          <p:cNvPr id="24" name="Straight Connector 23"/>
          <p:cNvCxnSpPr/>
          <p:nvPr/>
        </p:nvCxnSpPr>
        <p:spPr bwMode="auto">
          <a:xfrm>
            <a:off x="5150068" y="1843298"/>
            <a:ext cx="0" cy="4867553"/>
          </a:xfrm>
          <a:prstGeom prst="line">
            <a:avLst/>
          </a:prstGeom>
          <a:solidFill>
            <a:schemeClr val="accent1"/>
          </a:solidFill>
          <a:ln w="9525" cap="flat" cmpd="sng" algn="ctr">
            <a:solidFill>
              <a:schemeClr val="bg1">
                <a:lumMod val="65000"/>
              </a:schemeClr>
            </a:solidFill>
            <a:prstDash val="sysDash"/>
            <a:round/>
            <a:headEnd type="none" w="med" len="med"/>
            <a:tailEnd type="none" w="med" len="med"/>
          </a:ln>
          <a:effectLst/>
        </p:spPr>
      </p:cxnSp>
      <p:cxnSp>
        <p:nvCxnSpPr>
          <p:cNvPr id="25" name="Straight Connector 24"/>
          <p:cNvCxnSpPr/>
          <p:nvPr/>
        </p:nvCxnSpPr>
        <p:spPr bwMode="auto">
          <a:xfrm>
            <a:off x="7315200" y="1843298"/>
            <a:ext cx="0" cy="4867553"/>
          </a:xfrm>
          <a:prstGeom prst="line">
            <a:avLst/>
          </a:prstGeom>
          <a:solidFill>
            <a:schemeClr val="accent1"/>
          </a:solidFill>
          <a:ln w="9525" cap="flat" cmpd="sng" algn="ctr">
            <a:solidFill>
              <a:schemeClr val="bg1">
                <a:lumMod val="65000"/>
              </a:schemeClr>
            </a:solidFill>
            <a:prstDash val="sysDash"/>
            <a:round/>
            <a:headEnd type="none" w="med" len="med"/>
            <a:tailEnd type="none" w="med" len="med"/>
          </a:ln>
          <a:effectLst/>
        </p:spPr>
      </p:cxnSp>
      <p:sp>
        <p:nvSpPr>
          <p:cNvPr id="28" name="TextBox 27"/>
          <p:cNvSpPr txBox="1"/>
          <p:nvPr/>
        </p:nvSpPr>
        <p:spPr>
          <a:xfrm>
            <a:off x="4918845" y="1160220"/>
            <a:ext cx="2758965" cy="523220"/>
          </a:xfrm>
          <a:prstGeom prst="rect">
            <a:avLst/>
          </a:prstGeom>
          <a:noFill/>
          <a:ln>
            <a:noFill/>
          </a:ln>
        </p:spPr>
        <p:txBody>
          <a:bodyPr wrap="square" rtlCol="0">
            <a:spAutoFit/>
          </a:bodyPr>
          <a:lstStyle/>
          <a:p>
            <a:r>
              <a:rPr lang="en-US" sz="2800" dirty="0"/>
              <a:t>WHO IS BLIND</a:t>
            </a:r>
          </a:p>
        </p:txBody>
      </p:sp>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9631" y="3658040"/>
            <a:ext cx="803183" cy="486281"/>
          </a:xfrm>
          <a:prstGeom prst="rect">
            <a:avLst/>
          </a:prstGeom>
          <a:effectLst>
            <a:outerShdw blurRad="63500" sx="102000" sy="102000" algn="ctr" rotWithShape="0">
              <a:prstClr val="black">
                <a:alpha val="40000"/>
              </a:prstClr>
            </a:outerShdw>
          </a:effectLst>
        </p:spPr>
      </p:pic>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01" y="3658040"/>
            <a:ext cx="803183" cy="486281"/>
          </a:xfrm>
          <a:prstGeom prst="rect">
            <a:avLst/>
          </a:prstGeom>
          <a:effectLst>
            <a:outerShdw blurRad="63500" sx="102000" sy="102000" algn="ctr" rotWithShape="0">
              <a:prstClr val="black">
                <a:alpha val="40000"/>
              </a:prstClr>
            </a:outerShdw>
          </a:effectLst>
        </p:spPr>
      </p:pic>
      <p:sp>
        <p:nvSpPr>
          <p:cNvPr id="31" name="TextBox 30"/>
          <p:cNvSpPr txBox="1"/>
          <p:nvPr/>
        </p:nvSpPr>
        <p:spPr>
          <a:xfrm>
            <a:off x="4838368" y="3612001"/>
            <a:ext cx="738351" cy="523220"/>
          </a:xfrm>
          <a:prstGeom prst="rect">
            <a:avLst/>
          </a:prstGeom>
          <a:noFill/>
          <a:ln>
            <a:noFill/>
          </a:ln>
        </p:spPr>
        <p:txBody>
          <a:bodyPr wrap="square" rtlCol="0">
            <a:spAutoFit/>
          </a:bodyPr>
          <a:lstStyle/>
          <a:p>
            <a:r>
              <a:rPr lang="en-US" sz="2800" b="1" dirty="0">
                <a:solidFill>
                  <a:srgbClr val="FF0000"/>
                </a:solidFill>
              </a:rPr>
              <a:t>OR</a:t>
            </a:r>
          </a:p>
        </p:txBody>
      </p:sp>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9631" y="4749801"/>
            <a:ext cx="803183" cy="486281"/>
          </a:xfrm>
          <a:prstGeom prst="rect">
            <a:avLst/>
          </a:prstGeom>
          <a:effectLst>
            <a:outerShdw blurRad="63500" sx="102000" sy="102000" algn="ctr" rotWithShape="0">
              <a:prstClr val="black">
                <a:alpha val="40000"/>
              </a:prstClr>
            </a:outerShdw>
          </a:effectLst>
        </p:spPr>
      </p:pic>
      <p:pic>
        <p:nvPicPr>
          <p:cNvPr id="33" name="Picture 3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01" y="4749801"/>
            <a:ext cx="803183" cy="486281"/>
          </a:xfrm>
          <a:prstGeom prst="rect">
            <a:avLst/>
          </a:prstGeom>
          <a:effectLst>
            <a:outerShdw blurRad="63500" sx="102000" sy="102000" algn="ctr" rotWithShape="0">
              <a:prstClr val="black">
                <a:alpha val="40000"/>
              </a:prstClr>
            </a:outerShdw>
          </a:effectLst>
        </p:spPr>
      </p:pic>
      <p:pic>
        <p:nvPicPr>
          <p:cNvPr id="34" name="Picture 3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9631" y="5867401"/>
            <a:ext cx="803183" cy="486281"/>
          </a:xfrm>
          <a:prstGeom prst="rect">
            <a:avLst/>
          </a:prstGeom>
          <a:effectLst>
            <a:outerShdw blurRad="63500" sx="102000" sy="102000" algn="ctr" rotWithShape="0">
              <a:prstClr val="black">
                <a:alpha val="40000"/>
              </a:prstClr>
            </a:outerShdw>
          </a:effectLst>
        </p:spPr>
      </p:pic>
      <p:pic>
        <p:nvPicPr>
          <p:cNvPr id="35" name="Picture 3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01" y="5867401"/>
            <a:ext cx="803183" cy="486281"/>
          </a:xfrm>
          <a:prstGeom prst="rect">
            <a:avLst/>
          </a:prstGeom>
          <a:effectLst>
            <a:outerShdw blurRad="63500" sx="102000" sy="102000" algn="ctr" rotWithShape="0">
              <a:prstClr val="black">
                <a:alpha val="40000"/>
              </a:prstClr>
            </a:outerShdw>
          </a:effectLst>
        </p:spPr>
      </p:pic>
      <p:pic>
        <p:nvPicPr>
          <p:cNvPr id="36" name="Picture 3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6201" y="5867401"/>
            <a:ext cx="803183" cy="486281"/>
          </a:xfrm>
          <a:prstGeom prst="rect">
            <a:avLst/>
          </a:prstGeom>
          <a:effectLst>
            <a:outerShdw blurRad="63500" sx="102000" sy="102000" algn="ctr" rotWithShape="0">
              <a:prstClr val="black">
                <a:alpha val="40000"/>
              </a:prstClr>
            </a:outerShdw>
          </a:effectLst>
        </p:spPr>
      </p:pic>
      <p:cxnSp>
        <p:nvCxnSpPr>
          <p:cNvPr id="39" name="Straight Connector 38"/>
          <p:cNvCxnSpPr/>
          <p:nvPr/>
        </p:nvCxnSpPr>
        <p:spPr bwMode="auto">
          <a:xfrm>
            <a:off x="4051589" y="2795753"/>
            <a:ext cx="404668" cy="0"/>
          </a:xfrm>
          <a:prstGeom prst="line">
            <a:avLst/>
          </a:prstGeom>
          <a:solidFill>
            <a:schemeClr val="accent1"/>
          </a:solidFill>
          <a:ln w="9525" cap="flat" cmpd="sng" algn="ctr">
            <a:solidFill>
              <a:schemeClr val="bg1">
                <a:lumMod val="50000"/>
              </a:schemeClr>
            </a:solidFill>
            <a:prstDash val="sysDash"/>
            <a:round/>
            <a:headEnd type="none" w="med" len="med"/>
            <a:tailEnd type="none" w="med" len="med"/>
          </a:ln>
          <a:effectLst/>
        </p:spPr>
      </p:cxnSp>
      <p:cxnSp>
        <p:nvCxnSpPr>
          <p:cNvPr id="41" name="Straight Connector 40"/>
          <p:cNvCxnSpPr/>
          <p:nvPr/>
        </p:nvCxnSpPr>
        <p:spPr bwMode="auto">
          <a:xfrm>
            <a:off x="5943600" y="2795753"/>
            <a:ext cx="404668" cy="0"/>
          </a:xfrm>
          <a:prstGeom prst="line">
            <a:avLst/>
          </a:prstGeom>
          <a:solidFill>
            <a:schemeClr val="accent1"/>
          </a:solidFill>
          <a:ln w="9525" cap="flat" cmpd="sng" algn="ctr">
            <a:solidFill>
              <a:schemeClr val="bg1">
                <a:lumMod val="50000"/>
              </a:schemeClr>
            </a:solidFill>
            <a:prstDash val="sysDash"/>
            <a:round/>
            <a:headEnd type="none" w="med" len="med"/>
            <a:tailEnd type="none" w="med" len="med"/>
          </a:ln>
          <a:effectLst/>
        </p:spPr>
      </p:cxnSp>
      <p:cxnSp>
        <p:nvCxnSpPr>
          <p:cNvPr id="42" name="Straight Connector 41"/>
          <p:cNvCxnSpPr/>
          <p:nvPr/>
        </p:nvCxnSpPr>
        <p:spPr bwMode="auto">
          <a:xfrm>
            <a:off x="8001000" y="2795753"/>
            <a:ext cx="404668" cy="0"/>
          </a:xfrm>
          <a:prstGeom prst="line">
            <a:avLst/>
          </a:prstGeom>
          <a:solidFill>
            <a:schemeClr val="accent1"/>
          </a:solidFill>
          <a:ln w="9525" cap="flat" cmpd="sng" algn="ctr">
            <a:solidFill>
              <a:schemeClr val="bg1">
                <a:lumMod val="50000"/>
              </a:schemeClr>
            </a:solidFill>
            <a:prstDash val="sysDash"/>
            <a:round/>
            <a:headEnd type="none" w="med" len="med"/>
            <a:tailEnd type="none" w="med" len="med"/>
          </a:ln>
          <a:effectLst/>
        </p:spPr>
      </p:cxnSp>
    </p:spTree>
    <p:extLst>
      <p:ext uri="{BB962C8B-B14F-4D97-AF65-F5344CB8AC3E}">
        <p14:creationId xmlns:p14="http://schemas.microsoft.com/office/powerpoint/2010/main" val="259883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570016" y="1630877"/>
            <a:ext cx="4251366" cy="369332"/>
          </a:xfrm>
          <a:prstGeom prst="rect">
            <a:avLst/>
          </a:prstGeom>
          <a:noFill/>
        </p:spPr>
        <p:txBody>
          <a:bodyPr wrap="square" rtlCol="0">
            <a:spAutoFit/>
          </a:bodyPr>
          <a:lstStyle/>
          <a:p>
            <a:endParaRPr lang="en-US" dirty="0"/>
          </a:p>
        </p:txBody>
      </p:sp>
      <p:sp>
        <p:nvSpPr>
          <p:cNvPr id="4" name="Content Placeholder 2"/>
          <p:cNvSpPr txBox="1">
            <a:spLocks/>
          </p:cNvSpPr>
          <p:nvPr/>
        </p:nvSpPr>
        <p:spPr bwMode="auto">
          <a:xfrm>
            <a:off x="1013791" y="446688"/>
            <a:ext cx="7909493" cy="613804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spcBef>
                <a:spcPts val="0"/>
              </a:spcBef>
              <a:buClr>
                <a:srgbClr val="5C8CBB"/>
              </a:buClr>
              <a:buNone/>
            </a:pPr>
            <a:r>
              <a:rPr lang="en-US" sz="2800" b="1" kern="0" dirty="0">
                <a:solidFill>
                  <a:schemeClr val="tx1">
                    <a:lumMod val="95000"/>
                    <a:lumOff val="5000"/>
                  </a:schemeClr>
                </a:solidFill>
              </a:rPr>
              <a:t>Equipoise: </a:t>
            </a:r>
            <a:r>
              <a:rPr lang="en-US" sz="2800" kern="0" dirty="0">
                <a:solidFill>
                  <a:schemeClr val="tx1">
                    <a:lumMod val="95000"/>
                    <a:lumOff val="5000"/>
                  </a:schemeClr>
                </a:solidFill>
              </a:rPr>
              <a:t>genuine uncertainty about the benefits/harms of treatments or exposure.</a:t>
            </a:r>
            <a:br>
              <a:rPr lang="en-US" sz="2800" kern="0" dirty="0">
                <a:solidFill>
                  <a:schemeClr val="tx1">
                    <a:lumMod val="95000"/>
                    <a:lumOff val="5000"/>
                  </a:schemeClr>
                </a:solidFill>
              </a:rPr>
            </a:br>
            <a:endParaRPr lang="en-US" sz="2800" kern="0" dirty="0">
              <a:solidFill>
                <a:schemeClr val="tx1">
                  <a:lumMod val="95000"/>
                  <a:lumOff val="5000"/>
                </a:schemeClr>
              </a:solidFill>
            </a:endParaRPr>
          </a:p>
          <a:p>
            <a:pPr marL="0" indent="0" defTabSz="914400">
              <a:spcBef>
                <a:spcPts val="0"/>
              </a:spcBef>
              <a:buClr>
                <a:srgbClr val="5C8CBB"/>
              </a:buClr>
              <a:buNone/>
            </a:pPr>
            <a:r>
              <a:rPr lang="en-US" sz="2800" b="1" kern="0" dirty="0">
                <a:solidFill>
                  <a:schemeClr val="tx1">
                    <a:lumMod val="95000"/>
                    <a:lumOff val="5000"/>
                  </a:schemeClr>
                </a:solidFill>
              </a:rPr>
              <a:t>Placebo:</a:t>
            </a:r>
            <a:r>
              <a:rPr lang="en-US" sz="2800" kern="0" dirty="0">
                <a:solidFill>
                  <a:schemeClr val="tx1">
                    <a:lumMod val="95000"/>
                    <a:lumOff val="5000"/>
                  </a:schemeClr>
                </a:solidFill>
              </a:rPr>
              <a:t> sham treatment that appears identical to the real treatment</a:t>
            </a:r>
          </a:p>
          <a:p>
            <a:pPr marL="0" indent="0" defTabSz="914400">
              <a:spcBef>
                <a:spcPts val="0"/>
              </a:spcBef>
              <a:buClr>
                <a:srgbClr val="5C8CBB"/>
              </a:buClr>
              <a:buNone/>
            </a:pPr>
            <a:endParaRPr lang="en-US" sz="2800" kern="0" dirty="0">
              <a:solidFill>
                <a:schemeClr val="tx1">
                  <a:lumMod val="95000"/>
                  <a:lumOff val="5000"/>
                </a:schemeClr>
              </a:solidFill>
            </a:endParaRPr>
          </a:p>
          <a:p>
            <a:pPr marL="0" indent="0" defTabSz="914400">
              <a:spcBef>
                <a:spcPts val="0"/>
              </a:spcBef>
              <a:buClr>
                <a:srgbClr val="5C8CBB"/>
              </a:buClr>
              <a:buNone/>
            </a:pPr>
            <a:r>
              <a:rPr lang="en-US" sz="2800" b="1" kern="0" dirty="0">
                <a:solidFill>
                  <a:schemeClr val="tx1">
                    <a:lumMod val="95000"/>
                    <a:lumOff val="5000"/>
                  </a:schemeClr>
                </a:solidFill>
              </a:rPr>
              <a:t>Compliance/Adherence:</a:t>
            </a:r>
            <a:r>
              <a:rPr lang="en-US" sz="2800" kern="0" dirty="0">
                <a:solidFill>
                  <a:schemeClr val="tx1">
                    <a:lumMod val="95000"/>
                    <a:lumOff val="5000"/>
                  </a:schemeClr>
                </a:solidFill>
              </a:rPr>
              <a:t> whether or not participants follow treatment recommendations</a:t>
            </a:r>
          </a:p>
          <a:p>
            <a:pPr marL="0" indent="0" defTabSz="914400">
              <a:spcBef>
                <a:spcPts val="0"/>
              </a:spcBef>
              <a:buClr>
                <a:srgbClr val="5C8CBB"/>
              </a:buClr>
              <a:buNone/>
            </a:pPr>
            <a:endParaRPr lang="en-US" sz="2800" kern="0" dirty="0">
              <a:solidFill>
                <a:schemeClr val="tx1">
                  <a:lumMod val="95000"/>
                  <a:lumOff val="5000"/>
                </a:schemeClr>
              </a:solidFill>
            </a:endParaRPr>
          </a:p>
          <a:p>
            <a:pPr marL="0" indent="0" defTabSz="914400">
              <a:spcBef>
                <a:spcPts val="0"/>
              </a:spcBef>
              <a:buClr>
                <a:srgbClr val="5C8CBB"/>
              </a:buClr>
              <a:buNone/>
            </a:pPr>
            <a:r>
              <a:rPr lang="en-US" sz="2800" b="1" kern="0" dirty="0"/>
              <a:t>Intention-to-treat analysis: </a:t>
            </a:r>
            <a:r>
              <a:rPr lang="en-US" sz="2800" kern="0" dirty="0"/>
              <a:t>when subjects are analyzed according to their treatment</a:t>
            </a:r>
          </a:p>
        </p:txBody>
      </p:sp>
    </p:spTree>
    <p:extLst>
      <p:ext uri="{BB962C8B-B14F-4D97-AF65-F5344CB8AC3E}">
        <p14:creationId xmlns:p14="http://schemas.microsoft.com/office/powerpoint/2010/main" val="17182220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p:cNvSpPr txBox="1">
            <a:spLocks/>
          </p:cNvSpPr>
          <p:nvPr/>
        </p:nvSpPr>
        <p:spPr bwMode="auto">
          <a:xfrm>
            <a:off x="491319" y="2022189"/>
            <a:ext cx="3944203" cy="39782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spcBef>
                <a:spcPts val="0"/>
              </a:spcBef>
              <a:buClr>
                <a:srgbClr val="5C8CBB"/>
              </a:buClr>
              <a:buNone/>
            </a:pPr>
            <a:r>
              <a:rPr lang="en-US" sz="2400" b="1" kern="0" dirty="0">
                <a:solidFill>
                  <a:schemeClr val="tx1">
                    <a:lumMod val="95000"/>
                    <a:lumOff val="5000"/>
                  </a:schemeClr>
                </a:solidFill>
              </a:rPr>
              <a:t>Experimental:</a:t>
            </a:r>
            <a:br>
              <a:rPr lang="en-US" sz="2400" b="1" kern="0" dirty="0">
                <a:solidFill>
                  <a:schemeClr val="tx1">
                    <a:lumMod val="95000"/>
                    <a:lumOff val="5000"/>
                  </a:schemeClr>
                </a:solidFill>
              </a:rPr>
            </a:br>
            <a:endParaRPr lang="en-US" sz="2400" b="1" kern="0" dirty="0">
              <a:solidFill>
                <a:schemeClr val="tx1">
                  <a:lumMod val="95000"/>
                  <a:lumOff val="5000"/>
                </a:schemeClr>
              </a:solidFill>
            </a:endParaRPr>
          </a:p>
          <a:p>
            <a:pPr defTabSz="914400">
              <a:spcBef>
                <a:spcPts val="0"/>
              </a:spcBef>
              <a:buClr>
                <a:srgbClr val="5C8CBB"/>
              </a:buClr>
            </a:pPr>
            <a:r>
              <a:rPr lang="en-US" sz="2400" kern="0" dirty="0">
                <a:solidFill>
                  <a:schemeClr val="tx1">
                    <a:lumMod val="95000"/>
                    <a:lumOff val="5000"/>
                  </a:schemeClr>
                </a:solidFill>
              </a:rPr>
              <a:t>Investigator randomly </a:t>
            </a:r>
            <a:r>
              <a:rPr lang="en-US" sz="2400" b="1" kern="0" dirty="0">
                <a:solidFill>
                  <a:srgbClr val="5C8CBB"/>
                </a:solidFill>
              </a:rPr>
              <a:t>assigns </a:t>
            </a:r>
            <a:r>
              <a:rPr lang="en-US" sz="2400" kern="0" dirty="0">
                <a:solidFill>
                  <a:schemeClr val="tx1">
                    <a:lumMod val="95000"/>
                    <a:lumOff val="5000"/>
                  </a:schemeClr>
                </a:solidFill>
              </a:rPr>
              <a:t>exposure</a:t>
            </a:r>
            <a:br>
              <a:rPr lang="en-US" sz="2400" kern="0" dirty="0">
                <a:solidFill>
                  <a:schemeClr val="tx1">
                    <a:lumMod val="95000"/>
                    <a:lumOff val="5000"/>
                  </a:schemeClr>
                </a:solidFill>
              </a:rPr>
            </a:br>
            <a:endParaRPr lang="en-US" sz="2400" kern="0" dirty="0">
              <a:solidFill>
                <a:schemeClr val="tx1">
                  <a:lumMod val="95000"/>
                  <a:lumOff val="5000"/>
                </a:schemeClr>
              </a:solidFill>
            </a:endParaRPr>
          </a:p>
          <a:p>
            <a:pPr defTabSz="914400">
              <a:buClr>
                <a:srgbClr val="5C8CBB"/>
              </a:buClr>
            </a:pPr>
            <a:r>
              <a:rPr lang="en-US" sz="2400" kern="0" dirty="0">
                <a:solidFill>
                  <a:schemeClr val="tx1">
                    <a:lumMod val="95000"/>
                    <a:lumOff val="5000"/>
                  </a:schemeClr>
                </a:solidFill>
              </a:rPr>
              <a:t>Example: randomized control trials</a:t>
            </a:r>
            <a:endParaRPr lang="en-US" sz="2400" kern="0" dirty="0">
              <a:solidFill>
                <a:srgbClr val="5C8CBB"/>
              </a:solidFill>
            </a:endParaRPr>
          </a:p>
        </p:txBody>
      </p:sp>
      <p:sp>
        <p:nvSpPr>
          <p:cNvPr id="4" name="Content Placeholder 2"/>
          <p:cNvSpPr txBox="1">
            <a:spLocks/>
          </p:cNvSpPr>
          <p:nvPr/>
        </p:nvSpPr>
        <p:spPr bwMode="auto">
          <a:xfrm>
            <a:off x="4841544" y="2022189"/>
            <a:ext cx="3711907" cy="445481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spcBef>
                <a:spcPts val="0"/>
              </a:spcBef>
              <a:buClr>
                <a:srgbClr val="5C8CBB"/>
              </a:buClr>
              <a:buNone/>
            </a:pPr>
            <a:r>
              <a:rPr lang="en-US" sz="2400" b="1" kern="0" dirty="0">
                <a:solidFill>
                  <a:schemeClr val="tx1">
                    <a:lumMod val="95000"/>
                    <a:lumOff val="5000"/>
                  </a:schemeClr>
                </a:solidFill>
              </a:rPr>
              <a:t>Non-experimental:</a:t>
            </a:r>
            <a:br>
              <a:rPr lang="en-US" sz="2400" b="1" kern="0" dirty="0">
                <a:solidFill>
                  <a:schemeClr val="tx1">
                    <a:lumMod val="95000"/>
                    <a:lumOff val="5000"/>
                  </a:schemeClr>
                </a:solidFill>
              </a:rPr>
            </a:br>
            <a:endParaRPr lang="en-US" sz="2400" b="1" kern="0" dirty="0">
              <a:solidFill>
                <a:schemeClr val="tx1">
                  <a:lumMod val="95000"/>
                  <a:lumOff val="5000"/>
                </a:schemeClr>
              </a:solidFill>
            </a:endParaRPr>
          </a:p>
          <a:p>
            <a:pPr defTabSz="914400">
              <a:spcBef>
                <a:spcPts val="0"/>
              </a:spcBef>
              <a:buClr>
                <a:srgbClr val="5C8CBB"/>
              </a:buClr>
            </a:pPr>
            <a:r>
              <a:rPr lang="en-US" sz="2400" b="1" kern="0" dirty="0">
                <a:solidFill>
                  <a:srgbClr val="5C8CBB"/>
                </a:solidFill>
              </a:rPr>
              <a:t>Observational</a:t>
            </a:r>
            <a:r>
              <a:rPr lang="en-US" sz="2400" kern="0" dirty="0">
                <a:solidFill>
                  <a:schemeClr val="tx1">
                    <a:lumMod val="95000"/>
                    <a:lumOff val="5000"/>
                  </a:schemeClr>
                </a:solidFill>
              </a:rPr>
              <a:t>, does not assign exposure</a:t>
            </a:r>
            <a:br>
              <a:rPr lang="en-US" sz="2400" kern="0" dirty="0">
                <a:solidFill>
                  <a:schemeClr val="tx1">
                    <a:lumMod val="95000"/>
                    <a:lumOff val="5000"/>
                  </a:schemeClr>
                </a:solidFill>
              </a:rPr>
            </a:br>
            <a:endParaRPr lang="en-US" sz="2400" kern="0" dirty="0">
              <a:solidFill>
                <a:schemeClr val="tx1">
                  <a:lumMod val="95000"/>
                  <a:lumOff val="5000"/>
                </a:schemeClr>
              </a:solidFill>
            </a:endParaRPr>
          </a:p>
          <a:p>
            <a:pPr defTabSz="914400">
              <a:buClr>
                <a:srgbClr val="5C8CBB"/>
              </a:buClr>
            </a:pPr>
            <a:r>
              <a:rPr lang="en-US" sz="2400" kern="0" dirty="0">
                <a:solidFill>
                  <a:schemeClr val="tx1">
                    <a:lumMod val="95000"/>
                    <a:lumOff val="5000"/>
                  </a:schemeClr>
                </a:solidFill>
              </a:rPr>
              <a:t>Example: case-control, cohort, ecologic, cross-sectional </a:t>
            </a:r>
            <a:endParaRPr lang="en-US" sz="2400" kern="0" dirty="0">
              <a:solidFill>
                <a:srgbClr val="5C8CBB"/>
              </a:solidFill>
            </a:endParaRPr>
          </a:p>
        </p:txBody>
      </p:sp>
      <p:cxnSp>
        <p:nvCxnSpPr>
          <p:cNvPr id="3" name="Straight Connector 2"/>
          <p:cNvCxnSpPr/>
          <p:nvPr/>
        </p:nvCxnSpPr>
        <p:spPr bwMode="auto">
          <a:xfrm>
            <a:off x="4460260" y="2342872"/>
            <a:ext cx="0" cy="3657600"/>
          </a:xfrm>
          <a:prstGeom prst="line">
            <a:avLst/>
          </a:prstGeom>
          <a:solidFill>
            <a:schemeClr val="accent1"/>
          </a:solidFill>
          <a:ln w="19050" cap="flat" cmpd="sng" algn="ctr">
            <a:solidFill>
              <a:srgbClr val="5C8CBB"/>
            </a:solidFill>
            <a:prstDash val="sysDash"/>
            <a:round/>
            <a:headEnd type="none" w="med" len="med"/>
            <a:tailEnd type="none" w="med" len="med"/>
          </a:ln>
          <a:effectLst/>
        </p:spPr>
      </p:cxnSp>
      <p:sp>
        <p:nvSpPr>
          <p:cNvPr id="6" name="Rectangle 5"/>
          <p:cNvSpPr/>
          <p:nvPr/>
        </p:nvSpPr>
        <p:spPr>
          <a:xfrm>
            <a:off x="0" y="765753"/>
            <a:ext cx="9144000" cy="646331"/>
          </a:xfrm>
          <a:prstGeom prst="rect">
            <a:avLst/>
          </a:prstGeom>
        </p:spPr>
        <p:txBody>
          <a:bodyPr wrap="square">
            <a:spAutoFit/>
          </a:bodyPr>
          <a:lstStyle/>
          <a:p>
            <a:pPr algn="ctr">
              <a:spcBef>
                <a:spcPts val="0"/>
              </a:spcBef>
            </a:pPr>
            <a:r>
              <a:rPr lang="en-US" sz="3600" dirty="0"/>
              <a:t>Experimental vs. Non-experimental Studies</a:t>
            </a:r>
          </a:p>
        </p:txBody>
      </p:sp>
    </p:spTree>
    <p:extLst>
      <p:ext uri="{BB962C8B-B14F-4D97-AF65-F5344CB8AC3E}">
        <p14:creationId xmlns:p14="http://schemas.microsoft.com/office/powerpoint/2010/main" val="8967905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010343" y="379528"/>
            <a:ext cx="3741676" cy="1669243"/>
            <a:chOff x="3010343" y="284646"/>
            <a:chExt cx="3741676" cy="1251932"/>
          </a:xfrm>
        </p:grpSpPr>
        <p:sp>
          <p:nvSpPr>
            <p:cNvPr id="2" name="TextBox 1"/>
            <p:cNvSpPr txBox="1"/>
            <p:nvPr/>
          </p:nvSpPr>
          <p:spPr>
            <a:xfrm>
              <a:off x="3271345" y="567559"/>
              <a:ext cx="2601310" cy="761747"/>
            </a:xfrm>
            <a:prstGeom prst="rect">
              <a:avLst/>
            </a:prstGeom>
            <a:noFill/>
          </p:spPr>
          <p:txBody>
            <a:bodyPr wrap="square" rtlCol="0">
              <a:spAutoFit/>
            </a:bodyPr>
            <a:lstStyle/>
            <a:p>
              <a:r>
                <a:rPr lang="en-US" sz="6000" dirty="0">
                  <a:solidFill>
                    <a:schemeClr val="tx2"/>
                  </a:solidFill>
                </a:rPr>
                <a:t>Cohort</a:t>
              </a:r>
            </a:p>
          </p:txBody>
        </p:sp>
        <p:sp>
          <p:nvSpPr>
            <p:cNvPr id="3" name="TextBox 2"/>
            <p:cNvSpPr txBox="1"/>
            <p:nvPr/>
          </p:nvSpPr>
          <p:spPr>
            <a:xfrm>
              <a:off x="3010343" y="359333"/>
              <a:ext cx="1135117" cy="1177245"/>
            </a:xfrm>
            <a:prstGeom prst="rect">
              <a:avLst/>
            </a:prstGeom>
            <a:noFill/>
          </p:spPr>
          <p:txBody>
            <a:bodyPr wrap="square" rtlCol="0">
              <a:spAutoFit/>
            </a:bodyPr>
            <a:lstStyle/>
            <a:p>
              <a:r>
                <a:rPr lang="en-US" sz="9600" dirty="0">
                  <a:solidFill>
                    <a:schemeClr val="tx2"/>
                  </a:solidFill>
                  <a:latin typeface="Arial Narrow" panose="020B0606020202030204" pitchFamily="34" charset="0"/>
                </a:rPr>
                <a:t>[</a:t>
              </a:r>
            </a:p>
          </p:txBody>
        </p:sp>
        <p:sp>
          <p:nvSpPr>
            <p:cNvPr id="6" name="TextBox 5"/>
            <p:cNvSpPr txBox="1"/>
            <p:nvPr/>
          </p:nvSpPr>
          <p:spPr>
            <a:xfrm>
              <a:off x="5616902" y="284646"/>
              <a:ext cx="1135117" cy="1177245"/>
            </a:xfrm>
            <a:prstGeom prst="rect">
              <a:avLst/>
            </a:prstGeom>
            <a:noFill/>
          </p:spPr>
          <p:txBody>
            <a:bodyPr wrap="square" rtlCol="0">
              <a:spAutoFit/>
            </a:bodyPr>
            <a:lstStyle/>
            <a:p>
              <a:r>
                <a:rPr lang="en-US" sz="9600" dirty="0">
                  <a:solidFill>
                    <a:schemeClr val="tx2"/>
                  </a:solidFill>
                  <a:latin typeface="Arial Narrow" panose="020B0606020202030204" pitchFamily="34" charset="0"/>
                </a:rPr>
                <a:t>]</a:t>
              </a:r>
            </a:p>
          </p:txBody>
        </p:sp>
      </p:grpSp>
      <p:sp>
        <p:nvSpPr>
          <p:cNvPr id="4" name="Slide Number Placeholder 3"/>
          <p:cNvSpPr>
            <a:spLocks noGrp="1"/>
          </p:cNvSpPr>
          <p:nvPr>
            <p:ph type="sldNum" sz="quarter" idx="4"/>
          </p:nvPr>
        </p:nvSpPr>
        <p:spPr>
          <a:prstGeom prst="rect">
            <a:avLst/>
          </a:prstGeom>
        </p:spPr>
        <p:txBody>
          <a:bodyPr/>
          <a:lstStyle/>
          <a:p>
            <a:fld id="{042AED99-7FB4-404E-8A97-64753DCE42EC}" type="slidenum">
              <a:rPr lang="en-US" smtClean="0"/>
              <a:pPr/>
              <a:t>43</a:t>
            </a:fld>
            <a:endParaRPr lang="en-US" dirty="0"/>
          </a:p>
        </p:txBody>
      </p:sp>
      <p:pic>
        <p:nvPicPr>
          <p:cNvPr id="1026" name="Picture 2" descr="relief of military parad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27643" y="2750065"/>
            <a:ext cx="5486400" cy="312420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7632156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815" y="504935"/>
            <a:ext cx="1952625" cy="252730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16862" y="4296155"/>
            <a:ext cx="1952625" cy="2527300"/>
          </a:xfrm>
          <a:prstGeom prst="rect">
            <a:avLst/>
          </a:prstGeom>
        </p:spPr>
      </p:pic>
      <p:sp>
        <p:nvSpPr>
          <p:cNvPr id="6" name="Rectangle 5"/>
          <p:cNvSpPr/>
          <p:nvPr/>
        </p:nvSpPr>
        <p:spPr>
          <a:xfrm>
            <a:off x="433555" y="2503283"/>
            <a:ext cx="8276897" cy="646331"/>
          </a:xfrm>
          <a:prstGeom prst="rect">
            <a:avLst/>
          </a:prstGeom>
        </p:spPr>
        <p:txBody>
          <a:bodyPr wrap="square">
            <a:spAutoFit/>
          </a:bodyPr>
          <a:lstStyle/>
          <a:p>
            <a:pPr algn="ctr">
              <a:spcBef>
                <a:spcPts val="0"/>
              </a:spcBef>
            </a:pPr>
            <a:r>
              <a:rPr lang="en-US" sz="3600" dirty="0"/>
              <a:t>Cohort:</a:t>
            </a:r>
            <a:endParaRPr lang="en-US" sz="2000" dirty="0"/>
          </a:p>
        </p:txBody>
      </p:sp>
      <p:sp>
        <p:nvSpPr>
          <p:cNvPr id="16" name="Rectangle 15"/>
          <p:cNvSpPr/>
          <p:nvPr/>
        </p:nvSpPr>
        <p:spPr>
          <a:xfrm>
            <a:off x="3" y="3315234"/>
            <a:ext cx="9143999" cy="461665"/>
          </a:xfrm>
          <a:prstGeom prst="rect">
            <a:avLst/>
          </a:prstGeom>
        </p:spPr>
        <p:txBody>
          <a:bodyPr wrap="square">
            <a:spAutoFit/>
          </a:bodyPr>
          <a:lstStyle/>
          <a:p>
            <a:pPr algn="ctr">
              <a:spcBef>
                <a:spcPts val="0"/>
              </a:spcBef>
            </a:pPr>
            <a:r>
              <a:rPr lang="en-US" sz="2400" dirty="0"/>
              <a:t>a group of persons sharing a common characteristic</a:t>
            </a:r>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97725" y="2"/>
            <a:ext cx="1952625" cy="2527300"/>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37563" y="4014871"/>
            <a:ext cx="1952625" cy="2527300"/>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6162" y="4014871"/>
            <a:ext cx="1952625" cy="2527300"/>
          </a:xfrm>
          <a:prstGeom prst="rect">
            <a:avLst/>
          </a:prstGeom>
        </p:spPr>
      </p:pic>
      <p:pic>
        <p:nvPicPr>
          <p:cNvPr id="1026" name="Picture 2" descr="https://encrypted-tbn2.gstatic.com/images?q=tbn:ANd9GcSsK71OWYYJLk6JkhT7aVR5102suMIIShO0HU5fh9GOgIdiqBaEFcZUqtaB"/>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94687" y="749410"/>
            <a:ext cx="2238375" cy="203835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8946759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0524"/>
          <a:stretch/>
        </p:blipFill>
        <p:spPr>
          <a:xfrm>
            <a:off x="4781551" y="-33055"/>
            <a:ext cx="5311774" cy="6891053"/>
          </a:xfrm>
          <a:prstGeom prst="rect">
            <a:avLst/>
          </a:prstGeom>
        </p:spPr>
      </p:pic>
      <p:sp>
        <p:nvSpPr>
          <p:cNvPr id="6" name="Rectangle 5"/>
          <p:cNvSpPr/>
          <p:nvPr/>
        </p:nvSpPr>
        <p:spPr>
          <a:xfrm>
            <a:off x="247652" y="2075546"/>
            <a:ext cx="4286251" cy="2308324"/>
          </a:xfrm>
          <a:prstGeom prst="rect">
            <a:avLst/>
          </a:prstGeom>
        </p:spPr>
        <p:txBody>
          <a:bodyPr wrap="square">
            <a:spAutoFit/>
          </a:bodyPr>
          <a:lstStyle/>
          <a:p>
            <a:pPr algn="ctr">
              <a:spcBef>
                <a:spcPts val="0"/>
              </a:spcBef>
            </a:pPr>
            <a:r>
              <a:rPr lang="en-US" sz="3600" dirty="0"/>
              <a:t>Women’s Health Initiative Observational Study</a:t>
            </a:r>
            <a:endParaRPr lang="en-US" sz="3600" dirty="0">
              <a:solidFill>
                <a:srgbClr val="5C8CBB"/>
              </a:solidFill>
            </a:endParaRPr>
          </a:p>
        </p:txBody>
      </p:sp>
    </p:spTree>
    <p:extLst>
      <p:ext uri="{BB962C8B-B14F-4D97-AF65-F5344CB8AC3E}">
        <p14:creationId xmlns:p14="http://schemas.microsoft.com/office/powerpoint/2010/main" val="32962937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117800" y="1729168"/>
            <a:ext cx="4286251" cy="1200329"/>
          </a:xfrm>
          <a:prstGeom prst="rect">
            <a:avLst/>
          </a:prstGeom>
        </p:spPr>
        <p:txBody>
          <a:bodyPr wrap="square">
            <a:spAutoFit/>
          </a:bodyPr>
          <a:lstStyle/>
          <a:p>
            <a:pPr algn="ctr">
              <a:spcBef>
                <a:spcPts val="0"/>
              </a:spcBef>
            </a:pPr>
            <a:r>
              <a:rPr lang="en-US" sz="3600" dirty="0"/>
              <a:t>Framingham </a:t>
            </a:r>
          </a:p>
          <a:p>
            <a:pPr algn="ctr">
              <a:spcBef>
                <a:spcPts val="0"/>
              </a:spcBef>
            </a:pPr>
            <a:r>
              <a:rPr lang="en-US" sz="3600" dirty="0"/>
              <a:t>Heart Study</a:t>
            </a:r>
            <a:endParaRPr lang="en-US" sz="3600" dirty="0">
              <a:solidFill>
                <a:srgbClr val="5C8CBB"/>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36273" t="-10006" r="-3342" b="10006"/>
          <a:stretch/>
        </p:blipFill>
        <p:spPr>
          <a:xfrm>
            <a:off x="1" y="-1000478"/>
            <a:ext cx="5461686" cy="8551927"/>
          </a:xfrm>
          <a:prstGeom prst="rect">
            <a:avLst/>
          </a:prstGeom>
        </p:spPr>
      </p:pic>
    </p:spTree>
    <p:extLst>
      <p:ext uri="{BB962C8B-B14F-4D97-AF65-F5344CB8AC3E}">
        <p14:creationId xmlns:p14="http://schemas.microsoft.com/office/powerpoint/2010/main" val="29986561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042AED99-7FB4-404E-8A97-64753DCE42EC}" type="slidenum">
              <a:rPr lang="en-US" smtClean="0"/>
              <a:pPr/>
              <a:t>47</a:t>
            </a:fld>
            <a:endParaRPr lang="en-US" dirty="0"/>
          </a:p>
        </p:txBody>
      </p:sp>
      <p:sp>
        <p:nvSpPr>
          <p:cNvPr id="3" name="Slide Number Placeholder 2"/>
          <p:cNvSpPr>
            <a:spLocks noGrp="1"/>
          </p:cNvSpPr>
          <p:nvPr>
            <p:ph type="sldNum" sz="quarter" idx="4"/>
          </p:nvPr>
        </p:nvSpPr>
        <p:spPr/>
        <p:txBody>
          <a:bodyPr/>
          <a:lstStyle/>
          <a:p>
            <a:fld id="{042AED99-7FB4-404E-8A97-64753DCE42EC}" type="slidenum">
              <a:rPr lang="en-US" smtClean="0"/>
              <a:pPr/>
              <a:t>47</a:t>
            </a:fld>
            <a:endParaRPr lang="en-US" dirty="0"/>
          </a:p>
        </p:txBody>
      </p:sp>
      <p:pic>
        <p:nvPicPr>
          <p:cNvPr id="4" name="Picture 3"/>
          <p:cNvPicPr>
            <a:picLocks noChangeAspect="1"/>
          </p:cNvPicPr>
          <p:nvPr/>
        </p:nvPicPr>
        <p:blipFill>
          <a:blip r:embed="rId3"/>
          <a:stretch>
            <a:fillRect/>
          </a:stretch>
        </p:blipFill>
        <p:spPr>
          <a:xfrm>
            <a:off x="1" y="0"/>
            <a:ext cx="9144000" cy="6858000"/>
          </a:xfrm>
          <a:prstGeom prst="rect">
            <a:avLst/>
          </a:prstGeom>
        </p:spPr>
      </p:pic>
    </p:spTree>
    <p:extLst>
      <p:ext uri="{BB962C8B-B14F-4D97-AF65-F5344CB8AC3E}">
        <p14:creationId xmlns:p14="http://schemas.microsoft.com/office/powerpoint/2010/main" val="4401101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6613" r="28305"/>
          <a:stretch/>
        </p:blipFill>
        <p:spPr>
          <a:xfrm>
            <a:off x="-427222" y="0"/>
            <a:ext cx="3974469" cy="6858000"/>
          </a:xfrm>
          <a:prstGeom prst="rect">
            <a:avLst/>
          </a:prstGeom>
        </p:spPr>
      </p:pic>
      <p:sp>
        <p:nvSpPr>
          <p:cNvPr id="8" name="Rectangle 7"/>
          <p:cNvSpPr/>
          <p:nvPr/>
        </p:nvSpPr>
        <p:spPr>
          <a:xfrm>
            <a:off x="3389587" y="544337"/>
            <a:ext cx="5943606" cy="646331"/>
          </a:xfrm>
          <a:prstGeom prst="rect">
            <a:avLst/>
          </a:prstGeom>
        </p:spPr>
        <p:txBody>
          <a:bodyPr wrap="square">
            <a:spAutoFit/>
          </a:bodyPr>
          <a:lstStyle/>
          <a:p>
            <a:pPr algn="ctr">
              <a:spcBef>
                <a:spcPts val="0"/>
              </a:spcBef>
            </a:pPr>
            <a:r>
              <a:rPr lang="en-US" sz="3600" dirty="0"/>
              <a:t>British Physicians Study</a:t>
            </a:r>
            <a:endParaRPr lang="en-US" sz="3600" dirty="0">
              <a:solidFill>
                <a:srgbClr val="5C8CBB"/>
              </a:solidFill>
            </a:endParaRPr>
          </a:p>
        </p:txBody>
      </p:sp>
      <p:sp>
        <p:nvSpPr>
          <p:cNvPr id="9" name="Content Placeholder 2"/>
          <p:cNvSpPr txBox="1">
            <a:spLocks/>
          </p:cNvSpPr>
          <p:nvPr/>
        </p:nvSpPr>
        <p:spPr bwMode="auto">
          <a:xfrm>
            <a:off x="3785697" y="2463802"/>
            <a:ext cx="4796055" cy="472439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spcBef>
                <a:spcPts val="0"/>
              </a:spcBef>
              <a:buClr>
                <a:srgbClr val="5C8CBB"/>
              </a:buClr>
              <a:buNone/>
            </a:pPr>
            <a:r>
              <a:rPr lang="en-US" sz="2400" b="1" kern="0" dirty="0">
                <a:solidFill>
                  <a:schemeClr val="tx1">
                    <a:lumMod val="95000"/>
                    <a:lumOff val="5000"/>
                  </a:schemeClr>
                </a:solidFill>
              </a:rPr>
              <a:t>Cohort: </a:t>
            </a:r>
          </a:p>
          <a:p>
            <a:pPr marL="0" indent="0" defTabSz="914400">
              <a:spcBef>
                <a:spcPts val="0"/>
              </a:spcBef>
              <a:buClr>
                <a:srgbClr val="5C8CBB"/>
              </a:buClr>
              <a:buNone/>
            </a:pPr>
            <a:r>
              <a:rPr lang="en-US" sz="2400" kern="0" dirty="0">
                <a:solidFill>
                  <a:schemeClr val="tx1">
                    <a:lumMod val="95000"/>
                    <a:lumOff val="5000"/>
                  </a:schemeClr>
                </a:solidFill>
              </a:rPr>
              <a:t>Male British Physicians</a:t>
            </a:r>
          </a:p>
          <a:p>
            <a:pPr marL="0" indent="0" defTabSz="914400">
              <a:lnSpc>
                <a:spcPts val="1800"/>
              </a:lnSpc>
              <a:spcBef>
                <a:spcPts val="0"/>
              </a:spcBef>
              <a:buClr>
                <a:srgbClr val="5C8CBB"/>
              </a:buClr>
              <a:buNone/>
            </a:pPr>
            <a:endParaRPr lang="en-US" sz="2400" kern="0" dirty="0">
              <a:solidFill>
                <a:schemeClr val="tx1">
                  <a:lumMod val="95000"/>
                  <a:lumOff val="5000"/>
                </a:schemeClr>
              </a:solidFill>
            </a:endParaRPr>
          </a:p>
          <a:p>
            <a:pPr marL="0" indent="0" defTabSz="914400">
              <a:spcBef>
                <a:spcPts val="0"/>
              </a:spcBef>
              <a:buClr>
                <a:srgbClr val="5C8CBB"/>
              </a:buClr>
              <a:buNone/>
            </a:pPr>
            <a:r>
              <a:rPr lang="en-US" sz="2400" b="1" kern="0" dirty="0">
                <a:solidFill>
                  <a:schemeClr val="tx1">
                    <a:lumMod val="95000"/>
                    <a:lumOff val="5000"/>
                  </a:schemeClr>
                </a:solidFill>
              </a:rPr>
              <a:t>Characteristics:</a:t>
            </a:r>
          </a:p>
          <a:p>
            <a:pPr marL="0" indent="0" defTabSz="914400">
              <a:spcBef>
                <a:spcPts val="0"/>
              </a:spcBef>
              <a:buClr>
                <a:srgbClr val="5C8CBB"/>
              </a:buClr>
              <a:buNone/>
            </a:pPr>
            <a:r>
              <a:rPr lang="en-US" sz="2400" kern="0" dirty="0">
                <a:solidFill>
                  <a:schemeClr val="tx1">
                    <a:lumMod val="95000"/>
                    <a:lumOff val="5000"/>
                  </a:schemeClr>
                </a:solidFill>
              </a:rPr>
              <a:t>Occupation, geographic location, smoking status</a:t>
            </a:r>
            <a:endParaRPr lang="en-US" sz="2400" dirty="0"/>
          </a:p>
          <a:p>
            <a:pPr marL="0" indent="0" defTabSz="914400">
              <a:lnSpc>
                <a:spcPts val="1800"/>
              </a:lnSpc>
              <a:spcBef>
                <a:spcPts val="0"/>
              </a:spcBef>
              <a:buClr>
                <a:srgbClr val="5C8CBB"/>
              </a:buClr>
              <a:buNone/>
            </a:pPr>
            <a:endParaRPr lang="en-US" sz="2400" kern="0" dirty="0">
              <a:solidFill>
                <a:schemeClr val="tx1">
                  <a:lumMod val="95000"/>
                  <a:lumOff val="5000"/>
                </a:schemeClr>
              </a:solidFill>
            </a:endParaRPr>
          </a:p>
          <a:p>
            <a:pPr marL="0" indent="0" defTabSz="914400">
              <a:spcBef>
                <a:spcPts val="0"/>
              </a:spcBef>
              <a:buClr>
                <a:srgbClr val="5C8CBB"/>
              </a:buClr>
              <a:buNone/>
            </a:pPr>
            <a:r>
              <a:rPr lang="en-US" sz="2400" b="1" kern="0" dirty="0">
                <a:solidFill>
                  <a:schemeClr val="tx1">
                    <a:lumMod val="95000"/>
                    <a:lumOff val="5000"/>
                  </a:schemeClr>
                </a:solidFill>
              </a:rPr>
              <a:t>Outcome of interest:</a:t>
            </a:r>
          </a:p>
          <a:p>
            <a:pPr marL="0" indent="0" defTabSz="914400">
              <a:spcBef>
                <a:spcPts val="0"/>
              </a:spcBef>
              <a:buClr>
                <a:srgbClr val="5C8CBB"/>
              </a:buClr>
              <a:buNone/>
            </a:pPr>
            <a:r>
              <a:rPr lang="en-US" sz="2400" kern="0" dirty="0">
                <a:solidFill>
                  <a:schemeClr val="tx1">
                    <a:lumMod val="95000"/>
                    <a:lumOff val="5000"/>
                  </a:schemeClr>
                </a:solidFill>
              </a:rPr>
              <a:t>Mortality</a:t>
            </a:r>
          </a:p>
        </p:txBody>
      </p:sp>
    </p:spTree>
    <p:extLst>
      <p:ext uri="{BB962C8B-B14F-4D97-AF65-F5344CB8AC3E}">
        <p14:creationId xmlns:p14="http://schemas.microsoft.com/office/powerpoint/2010/main" val="13743221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ular Callout 20"/>
          <p:cNvSpPr/>
          <p:nvPr/>
        </p:nvSpPr>
        <p:spPr bwMode="auto">
          <a:xfrm>
            <a:off x="4895850" y="4369421"/>
            <a:ext cx="1608082" cy="798785"/>
          </a:xfrm>
          <a:prstGeom prst="wedgeRectCallout">
            <a:avLst>
              <a:gd name="adj1" fmla="val -22794"/>
              <a:gd name="adj2" fmla="val 180482"/>
            </a:avLst>
          </a:prstGeom>
          <a:solidFill>
            <a:srgbClr val="FF0000"/>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sp>
        <p:nvSpPr>
          <p:cNvPr id="22" name="Content Placeholder 2"/>
          <p:cNvSpPr txBox="1">
            <a:spLocks/>
          </p:cNvSpPr>
          <p:nvPr/>
        </p:nvSpPr>
        <p:spPr bwMode="auto">
          <a:xfrm>
            <a:off x="4895850" y="4426484"/>
            <a:ext cx="1608082"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lnSpc>
                <a:spcPts val="3200"/>
              </a:lnSpc>
              <a:spcBef>
                <a:spcPts val="0"/>
              </a:spcBef>
              <a:buClr>
                <a:srgbClr val="5C8CBB"/>
              </a:buClr>
              <a:buNone/>
            </a:pPr>
            <a:r>
              <a:rPr lang="en-US" sz="2100" b="1" kern="0" dirty="0">
                <a:solidFill>
                  <a:schemeClr val="bg1"/>
                </a:solidFill>
              </a:rPr>
              <a:t>exposure</a:t>
            </a:r>
            <a:endParaRPr lang="en-US" sz="2100" kern="0" dirty="0">
              <a:solidFill>
                <a:schemeClr val="bg1"/>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460" y="5504705"/>
            <a:ext cx="8377343" cy="949872"/>
          </a:xfrm>
          <a:prstGeom prst="rect">
            <a:avLst/>
          </a:prstGeom>
        </p:spPr>
      </p:pic>
      <p:sp>
        <p:nvSpPr>
          <p:cNvPr id="10" name="Rectangular Callout 9"/>
          <p:cNvSpPr/>
          <p:nvPr/>
        </p:nvSpPr>
        <p:spPr bwMode="auto">
          <a:xfrm>
            <a:off x="2945505" y="4369421"/>
            <a:ext cx="1608082" cy="798785"/>
          </a:xfrm>
          <a:prstGeom prst="wedgeRectCallout">
            <a:avLst>
              <a:gd name="adj1" fmla="val -22794"/>
              <a:gd name="adj2" fmla="val 180482"/>
            </a:avLst>
          </a:prstGeom>
          <a:solidFill>
            <a:srgbClr val="FF0000"/>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sp>
        <p:nvSpPr>
          <p:cNvPr id="11" name="Content Placeholder 2"/>
          <p:cNvSpPr txBox="1">
            <a:spLocks/>
          </p:cNvSpPr>
          <p:nvPr/>
        </p:nvSpPr>
        <p:spPr bwMode="auto">
          <a:xfrm>
            <a:off x="2945505" y="4426484"/>
            <a:ext cx="1608082"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lnSpc>
                <a:spcPts val="3200"/>
              </a:lnSpc>
              <a:spcBef>
                <a:spcPts val="0"/>
              </a:spcBef>
              <a:buClr>
                <a:srgbClr val="5C8CBB"/>
              </a:buClr>
              <a:buNone/>
            </a:pPr>
            <a:r>
              <a:rPr lang="en-US" sz="2100" b="1" kern="0" dirty="0">
                <a:solidFill>
                  <a:schemeClr val="bg1"/>
                </a:solidFill>
              </a:rPr>
              <a:t>exposure</a:t>
            </a:r>
            <a:endParaRPr lang="en-US" sz="2100" kern="0" dirty="0">
              <a:solidFill>
                <a:schemeClr val="bg1"/>
              </a:solidFill>
            </a:endParaRPr>
          </a:p>
        </p:txBody>
      </p:sp>
      <p:sp>
        <p:nvSpPr>
          <p:cNvPr id="16" name="Content Placeholder 2"/>
          <p:cNvSpPr txBox="1">
            <a:spLocks/>
          </p:cNvSpPr>
          <p:nvPr/>
        </p:nvSpPr>
        <p:spPr bwMode="auto">
          <a:xfrm>
            <a:off x="457202" y="4027700"/>
            <a:ext cx="2009279" cy="108818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spcBef>
                <a:spcPts val="0"/>
              </a:spcBef>
              <a:buClr>
                <a:srgbClr val="5C8CBB"/>
              </a:buClr>
              <a:buNone/>
            </a:pPr>
            <a:r>
              <a:rPr lang="en-US" sz="2400" b="1" kern="0" dirty="0">
                <a:solidFill>
                  <a:schemeClr val="bg1"/>
                </a:solidFill>
              </a:rPr>
              <a:t>Baseline </a:t>
            </a:r>
          </a:p>
          <a:p>
            <a:pPr marL="0" indent="0" algn="ctr" defTabSz="914400">
              <a:lnSpc>
                <a:spcPts val="3200"/>
              </a:lnSpc>
              <a:spcBef>
                <a:spcPts val="0"/>
              </a:spcBef>
              <a:buClr>
                <a:srgbClr val="5C8CBB"/>
              </a:buClr>
              <a:buNone/>
            </a:pPr>
            <a:r>
              <a:rPr lang="en-US" sz="2400" b="1" kern="0" dirty="0">
                <a:solidFill>
                  <a:schemeClr val="bg1"/>
                </a:solidFill>
              </a:rPr>
              <a:t>exposure</a:t>
            </a:r>
            <a:endParaRPr lang="en-US" sz="2400" kern="0" dirty="0">
              <a:solidFill>
                <a:schemeClr val="bg1"/>
              </a:solidFill>
            </a:endParaRPr>
          </a:p>
        </p:txBody>
      </p:sp>
      <p:sp>
        <p:nvSpPr>
          <p:cNvPr id="17" name="Rectangular Callout 16"/>
          <p:cNvSpPr/>
          <p:nvPr/>
        </p:nvSpPr>
        <p:spPr bwMode="auto">
          <a:xfrm>
            <a:off x="609602" y="4064002"/>
            <a:ext cx="2009279" cy="1269591"/>
          </a:xfrm>
          <a:prstGeom prst="wedgeRectCallout">
            <a:avLst>
              <a:gd name="adj1" fmla="val -22794"/>
              <a:gd name="adj2" fmla="val 115455"/>
            </a:avLst>
          </a:prstGeom>
          <a:solidFill>
            <a:srgbClr val="FF0000"/>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sp>
        <p:nvSpPr>
          <p:cNvPr id="19" name="Content Placeholder 2"/>
          <p:cNvSpPr txBox="1">
            <a:spLocks/>
          </p:cNvSpPr>
          <p:nvPr/>
        </p:nvSpPr>
        <p:spPr bwMode="auto">
          <a:xfrm>
            <a:off x="609602" y="4154700"/>
            <a:ext cx="2009279" cy="108818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spcBef>
                <a:spcPts val="0"/>
              </a:spcBef>
              <a:buClr>
                <a:srgbClr val="5C8CBB"/>
              </a:buClr>
              <a:buNone/>
            </a:pPr>
            <a:r>
              <a:rPr lang="en-US" sz="2400" b="1" kern="0" dirty="0">
                <a:solidFill>
                  <a:schemeClr val="bg1"/>
                </a:solidFill>
              </a:rPr>
              <a:t>Baseline </a:t>
            </a:r>
          </a:p>
          <a:p>
            <a:pPr marL="0" indent="0" algn="ctr" defTabSz="914400">
              <a:lnSpc>
                <a:spcPts val="3200"/>
              </a:lnSpc>
              <a:spcBef>
                <a:spcPts val="0"/>
              </a:spcBef>
              <a:buClr>
                <a:srgbClr val="5C8CBB"/>
              </a:buClr>
              <a:buNone/>
            </a:pPr>
            <a:r>
              <a:rPr lang="en-US" sz="2400" b="1" kern="0" dirty="0">
                <a:solidFill>
                  <a:schemeClr val="bg1"/>
                </a:solidFill>
              </a:rPr>
              <a:t>exposure</a:t>
            </a:r>
            <a:endParaRPr lang="en-US" sz="2400" kern="0" dirty="0">
              <a:solidFill>
                <a:schemeClr val="bg1"/>
              </a:solidFill>
            </a:endParaRPr>
          </a:p>
        </p:txBody>
      </p:sp>
      <p:sp>
        <p:nvSpPr>
          <p:cNvPr id="23" name="Rectangle 22"/>
          <p:cNvSpPr/>
          <p:nvPr/>
        </p:nvSpPr>
        <p:spPr>
          <a:xfrm>
            <a:off x="0" y="562554"/>
            <a:ext cx="9144000" cy="646331"/>
          </a:xfrm>
          <a:prstGeom prst="rect">
            <a:avLst/>
          </a:prstGeom>
        </p:spPr>
        <p:txBody>
          <a:bodyPr wrap="square">
            <a:spAutoFit/>
          </a:bodyPr>
          <a:lstStyle/>
          <a:p>
            <a:pPr algn="ctr">
              <a:spcBef>
                <a:spcPts val="0"/>
              </a:spcBef>
            </a:pPr>
            <a:r>
              <a:rPr lang="en-US" sz="3600" dirty="0"/>
              <a:t>Cohort Study Basics</a:t>
            </a:r>
          </a:p>
        </p:txBody>
      </p:sp>
    </p:spTree>
    <p:extLst>
      <p:ext uri="{BB962C8B-B14F-4D97-AF65-F5344CB8AC3E}">
        <p14:creationId xmlns:p14="http://schemas.microsoft.com/office/powerpoint/2010/main" val="4066363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lamp post">
            <a:hlinkClick r:id="rId2"/>
            <a:extLst>
              <a:ext uri="{FF2B5EF4-FFF2-40B4-BE49-F238E27FC236}">
                <a16:creationId xmlns:a16="http://schemas.microsoft.com/office/drawing/2014/main" id="{3EBB671C-95D1-4895-A1C8-20563E64B0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9144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8026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ular Callout 26"/>
          <p:cNvSpPr/>
          <p:nvPr/>
        </p:nvSpPr>
        <p:spPr bwMode="auto">
          <a:xfrm>
            <a:off x="5739637" y="4502634"/>
            <a:ext cx="1947041" cy="798785"/>
          </a:xfrm>
          <a:prstGeom prst="wedgeRectCallout">
            <a:avLst>
              <a:gd name="adj1" fmla="val -22794"/>
              <a:gd name="adj2" fmla="val 161403"/>
            </a:avLst>
          </a:prstGeom>
          <a:solidFill>
            <a:schemeClr val="bg1"/>
          </a:solidFill>
          <a:ln w="9525" cap="flat" cmpd="sng" algn="ctr">
            <a:solidFill>
              <a:srgbClr val="F79709"/>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460" y="5504705"/>
            <a:ext cx="8377343" cy="949872"/>
          </a:xfrm>
          <a:prstGeom prst="rect">
            <a:avLst/>
          </a:prstGeom>
        </p:spPr>
      </p:pic>
      <p:sp>
        <p:nvSpPr>
          <p:cNvPr id="11" name="Content Placeholder 2"/>
          <p:cNvSpPr txBox="1">
            <a:spLocks/>
          </p:cNvSpPr>
          <p:nvPr/>
        </p:nvSpPr>
        <p:spPr bwMode="auto">
          <a:xfrm>
            <a:off x="2945505" y="4426484"/>
            <a:ext cx="1608082"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lnSpc>
                <a:spcPts val="3200"/>
              </a:lnSpc>
              <a:spcBef>
                <a:spcPts val="0"/>
              </a:spcBef>
              <a:buClr>
                <a:srgbClr val="5C8CBB"/>
              </a:buClr>
              <a:buNone/>
            </a:pPr>
            <a:r>
              <a:rPr lang="en-US" sz="2100" b="1" kern="0" dirty="0">
                <a:solidFill>
                  <a:schemeClr val="bg1"/>
                </a:solidFill>
              </a:rPr>
              <a:t>exposure</a:t>
            </a:r>
            <a:endParaRPr lang="en-US" sz="2100" kern="0" dirty="0">
              <a:solidFill>
                <a:schemeClr val="bg1"/>
              </a:solidFill>
            </a:endParaRPr>
          </a:p>
        </p:txBody>
      </p:sp>
      <p:sp>
        <p:nvSpPr>
          <p:cNvPr id="16" name="Content Placeholder 2"/>
          <p:cNvSpPr txBox="1">
            <a:spLocks/>
          </p:cNvSpPr>
          <p:nvPr/>
        </p:nvSpPr>
        <p:spPr bwMode="auto">
          <a:xfrm>
            <a:off x="457202" y="4027700"/>
            <a:ext cx="2009279" cy="108818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spcBef>
                <a:spcPts val="0"/>
              </a:spcBef>
              <a:buClr>
                <a:srgbClr val="5C8CBB"/>
              </a:buClr>
              <a:buNone/>
            </a:pPr>
            <a:r>
              <a:rPr lang="en-US" sz="2400" b="1" kern="0" dirty="0">
                <a:solidFill>
                  <a:schemeClr val="bg1"/>
                </a:solidFill>
              </a:rPr>
              <a:t>Baseline </a:t>
            </a:r>
          </a:p>
          <a:p>
            <a:pPr marL="0" indent="0" algn="ctr" defTabSz="914400">
              <a:lnSpc>
                <a:spcPts val="3200"/>
              </a:lnSpc>
              <a:spcBef>
                <a:spcPts val="0"/>
              </a:spcBef>
              <a:buClr>
                <a:srgbClr val="5C8CBB"/>
              </a:buClr>
              <a:buNone/>
            </a:pPr>
            <a:r>
              <a:rPr lang="en-US" sz="2400" b="1" kern="0" dirty="0">
                <a:solidFill>
                  <a:schemeClr val="bg1"/>
                </a:solidFill>
              </a:rPr>
              <a:t>exposure</a:t>
            </a:r>
            <a:endParaRPr lang="en-US" sz="2400" kern="0" dirty="0">
              <a:solidFill>
                <a:schemeClr val="bg1"/>
              </a:solidFill>
            </a:endParaRPr>
          </a:p>
        </p:txBody>
      </p:sp>
      <p:sp>
        <p:nvSpPr>
          <p:cNvPr id="17" name="Rectangular Callout 16"/>
          <p:cNvSpPr/>
          <p:nvPr/>
        </p:nvSpPr>
        <p:spPr bwMode="auto">
          <a:xfrm>
            <a:off x="609602" y="4064002"/>
            <a:ext cx="2009279" cy="1269591"/>
          </a:xfrm>
          <a:prstGeom prst="wedgeRectCallout">
            <a:avLst>
              <a:gd name="adj1" fmla="val -22794"/>
              <a:gd name="adj2" fmla="val 115455"/>
            </a:avLst>
          </a:prstGeom>
          <a:solidFill>
            <a:srgbClr val="FF0000"/>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sp>
        <p:nvSpPr>
          <p:cNvPr id="19" name="Content Placeholder 2"/>
          <p:cNvSpPr txBox="1">
            <a:spLocks/>
          </p:cNvSpPr>
          <p:nvPr/>
        </p:nvSpPr>
        <p:spPr bwMode="auto">
          <a:xfrm>
            <a:off x="609602" y="4154700"/>
            <a:ext cx="2009279" cy="108818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spcBef>
                <a:spcPts val="0"/>
              </a:spcBef>
              <a:buClr>
                <a:srgbClr val="5C8CBB"/>
              </a:buClr>
              <a:buNone/>
            </a:pPr>
            <a:r>
              <a:rPr lang="en-US" sz="2400" b="1" kern="0" dirty="0">
                <a:solidFill>
                  <a:schemeClr val="bg1"/>
                </a:solidFill>
              </a:rPr>
              <a:t>Baseline </a:t>
            </a:r>
          </a:p>
          <a:p>
            <a:pPr marL="0" indent="0" algn="ctr" defTabSz="914400">
              <a:lnSpc>
                <a:spcPts val="3200"/>
              </a:lnSpc>
              <a:spcBef>
                <a:spcPts val="0"/>
              </a:spcBef>
              <a:buClr>
                <a:srgbClr val="5C8CBB"/>
              </a:buClr>
              <a:buNone/>
            </a:pPr>
            <a:r>
              <a:rPr lang="en-US" sz="2400" b="1" kern="0" dirty="0">
                <a:solidFill>
                  <a:schemeClr val="bg1"/>
                </a:solidFill>
              </a:rPr>
              <a:t>exposure</a:t>
            </a:r>
            <a:endParaRPr lang="en-US" sz="2400" kern="0" dirty="0">
              <a:solidFill>
                <a:schemeClr val="bg1"/>
              </a:solidFill>
            </a:endParaRPr>
          </a:p>
        </p:txBody>
      </p:sp>
      <p:sp>
        <p:nvSpPr>
          <p:cNvPr id="23" name="Rectangle 22"/>
          <p:cNvSpPr/>
          <p:nvPr/>
        </p:nvSpPr>
        <p:spPr>
          <a:xfrm>
            <a:off x="0" y="562554"/>
            <a:ext cx="9144000" cy="646331"/>
          </a:xfrm>
          <a:prstGeom prst="rect">
            <a:avLst/>
          </a:prstGeom>
        </p:spPr>
        <p:txBody>
          <a:bodyPr wrap="square">
            <a:spAutoFit/>
          </a:bodyPr>
          <a:lstStyle/>
          <a:p>
            <a:pPr algn="ctr">
              <a:spcBef>
                <a:spcPts val="0"/>
              </a:spcBef>
            </a:pPr>
            <a:r>
              <a:rPr lang="en-US" sz="3600" dirty="0"/>
              <a:t>Cohort Study Basics</a:t>
            </a:r>
          </a:p>
        </p:txBody>
      </p:sp>
      <p:sp>
        <p:nvSpPr>
          <p:cNvPr id="28" name="Content Placeholder 2"/>
          <p:cNvSpPr txBox="1">
            <a:spLocks/>
          </p:cNvSpPr>
          <p:nvPr/>
        </p:nvSpPr>
        <p:spPr bwMode="auto">
          <a:xfrm>
            <a:off x="5739634" y="4502632"/>
            <a:ext cx="1977094"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lnSpc>
                <a:spcPts val="3200"/>
              </a:lnSpc>
              <a:spcBef>
                <a:spcPts val="0"/>
              </a:spcBef>
              <a:buClr>
                <a:srgbClr val="5C8CBB"/>
              </a:buClr>
              <a:buNone/>
            </a:pPr>
            <a:r>
              <a:rPr lang="en-US" sz="2100" b="1" kern="0" dirty="0">
                <a:solidFill>
                  <a:srgbClr val="5C8CBB"/>
                </a:solidFill>
              </a:rPr>
              <a:t>Development</a:t>
            </a:r>
          </a:p>
          <a:p>
            <a:pPr marL="0" indent="0" defTabSz="914400">
              <a:lnSpc>
                <a:spcPts val="3200"/>
              </a:lnSpc>
              <a:spcBef>
                <a:spcPts val="0"/>
              </a:spcBef>
              <a:buClr>
                <a:srgbClr val="5C8CBB"/>
              </a:buClr>
              <a:buNone/>
            </a:pPr>
            <a:r>
              <a:rPr lang="en-US" sz="2100" b="1" kern="0" dirty="0">
                <a:solidFill>
                  <a:srgbClr val="5C8CBB"/>
                </a:solidFill>
              </a:rPr>
              <a:t>of disease</a:t>
            </a:r>
            <a:endParaRPr lang="en-US" sz="2100" kern="0" dirty="0">
              <a:solidFill>
                <a:srgbClr val="5C8CBB"/>
              </a:solidFill>
            </a:endParaRPr>
          </a:p>
        </p:txBody>
      </p:sp>
    </p:spTree>
    <p:extLst>
      <p:ext uri="{BB962C8B-B14F-4D97-AF65-F5344CB8AC3E}">
        <p14:creationId xmlns:p14="http://schemas.microsoft.com/office/powerpoint/2010/main" val="137626438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ular Callout 16"/>
          <p:cNvSpPr/>
          <p:nvPr/>
        </p:nvSpPr>
        <p:spPr bwMode="auto">
          <a:xfrm>
            <a:off x="80857" y="4571795"/>
            <a:ext cx="1703526" cy="725496"/>
          </a:xfrm>
          <a:prstGeom prst="wedgeRectCallout">
            <a:avLst>
              <a:gd name="adj1" fmla="val -23914"/>
              <a:gd name="adj2" fmla="val 157468"/>
            </a:avLst>
          </a:prstGeom>
          <a:solidFill>
            <a:srgbClr val="FF0000"/>
          </a:solidFill>
          <a:ln w="9525"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sp>
        <p:nvSpPr>
          <p:cNvPr id="27" name="Rectangular Callout 26"/>
          <p:cNvSpPr/>
          <p:nvPr/>
        </p:nvSpPr>
        <p:spPr bwMode="auto">
          <a:xfrm>
            <a:off x="5739637" y="4502634"/>
            <a:ext cx="1947041" cy="798785"/>
          </a:xfrm>
          <a:prstGeom prst="wedgeRectCallout">
            <a:avLst>
              <a:gd name="adj1" fmla="val -22794"/>
              <a:gd name="adj2" fmla="val 161403"/>
            </a:avLst>
          </a:prstGeom>
          <a:solidFill>
            <a:schemeClr val="bg1"/>
          </a:solidFill>
          <a:ln w="9525" cap="flat" cmpd="sng" algn="ctr">
            <a:solidFill>
              <a:srgbClr val="F79709"/>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460" y="5504705"/>
            <a:ext cx="8377343" cy="949872"/>
          </a:xfrm>
          <a:prstGeom prst="rect">
            <a:avLst/>
          </a:prstGeom>
        </p:spPr>
      </p:pic>
      <p:sp>
        <p:nvSpPr>
          <p:cNvPr id="19" name="Content Placeholder 2"/>
          <p:cNvSpPr txBox="1">
            <a:spLocks/>
          </p:cNvSpPr>
          <p:nvPr/>
        </p:nvSpPr>
        <p:spPr bwMode="auto">
          <a:xfrm>
            <a:off x="57344" y="4604232"/>
            <a:ext cx="1699822"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spcBef>
                <a:spcPts val="0"/>
              </a:spcBef>
              <a:buClr>
                <a:srgbClr val="5C8CBB"/>
              </a:buClr>
              <a:buNone/>
            </a:pPr>
            <a:r>
              <a:rPr lang="en-US" sz="2400" b="1" kern="0" dirty="0">
                <a:solidFill>
                  <a:schemeClr val="bg1"/>
                </a:solidFill>
              </a:rPr>
              <a:t>Smoking</a:t>
            </a:r>
            <a:endParaRPr lang="en-US" sz="2400" kern="0" dirty="0">
              <a:solidFill>
                <a:schemeClr val="bg1"/>
              </a:solidFill>
            </a:endParaRPr>
          </a:p>
        </p:txBody>
      </p:sp>
      <p:sp>
        <p:nvSpPr>
          <p:cNvPr id="23" name="Rectangle 22"/>
          <p:cNvSpPr/>
          <p:nvPr/>
        </p:nvSpPr>
        <p:spPr>
          <a:xfrm>
            <a:off x="2494401" y="740456"/>
            <a:ext cx="6490466" cy="2031325"/>
          </a:xfrm>
          <a:prstGeom prst="rect">
            <a:avLst/>
          </a:prstGeom>
        </p:spPr>
        <p:txBody>
          <a:bodyPr wrap="square">
            <a:spAutoFit/>
          </a:bodyPr>
          <a:lstStyle/>
          <a:p>
            <a:pPr>
              <a:lnSpc>
                <a:spcPct val="150000"/>
              </a:lnSpc>
              <a:spcBef>
                <a:spcPts val="0"/>
              </a:spcBef>
            </a:pPr>
            <a:r>
              <a:rPr lang="en-US" sz="2800" b="1" dirty="0"/>
              <a:t>Cohort:</a:t>
            </a:r>
            <a:r>
              <a:rPr lang="en-US" sz="2800" dirty="0"/>
              <a:t> Male British Physicians</a:t>
            </a:r>
          </a:p>
          <a:p>
            <a:pPr>
              <a:lnSpc>
                <a:spcPct val="150000"/>
              </a:lnSpc>
              <a:spcBef>
                <a:spcPts val="0"/>
              </a:spcBef>
            </a:pPr>
            <a:r>
              <a:rPr lang="en-US" sz="2800" b="1" dirty="0"/>
              <a:t>Exposure: </a:t>
            </a:r>
            <a:r>
              <a:rPr lang="en-US" sz="2800" dirty="0"/>
              <a:t>Smoking</a:t>
            </a:r>
          </a:p>
          <a:p>
            <a:pPr>
              <a:lnSpc>
                <a:spcPct val="150000"/>
              </a:lnSpc>
              <a:spcBef>
                <a:spcPts val="0"/>
              </a:spcBef>
            </a:pPr>
            <a:r>
              <a:rPr lang="en-US" sz="2800" b="1" dirty="0"/>
              <a:t>Outcome:</a:t>
            </a:r>
            <a:r>
              <a:rPr lang="en-US" sz="2800" dirty="0"/>
              <a:t> Mortality</a:t>
            </a:r>
          </a:p>
        </p:txBody>
      </p:sp>
      <p:sp>
        <p:nvSpPr>
          <p:cNvPr id="28" name="Content Placeholder 2"/>
          <p:cNvSpPr txBox="1">
            <a:spLocks/>
          </p:cNvSpPr>
          <p:nvPr/>
        </p:nvSpPr>
        <p:spPr bwMode="auto">
          <a:xfrm>
            <a:off x="5739634" y="4553432"/>
            <a:ext cx="1977094"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lnSpc>
                <a:spcPts val="3200"/>
              </a:lnSpc>
              <a:spcBef>
                <a:spcPts val="0"/>
              </a:spcBef>
              <a:buClr>
                <a:srgbClr val="5C8CBB"/>
              </a:buClr>
              <a:buNone/>
            </a:pPr>
            <a:r>
              <a:rPr lang="en-US" sz="2100" b="1" kern="0" dirty="0">
                <a:solidFill>
                  <a:srgbClr val="5C8CBB"/>
                </a:solidFill>
              </a:rPr>
              <a:t>death</a:t>
            </a:r>
            <a:endParaRPr lang="en-US" sz="2100" kern="0" dirty="0">
              <a:solidFill>
                <a:srgbClr val="5C8CBB"/>
              </a:solidFill>
            </a:endParaRPr>
          </a:p>
        </p:txBody>
      </p:sp>
      <p:pic>
        <p:nvPicPr>
          <p:cNvPr id="21" name="Picture 20"/>
          <p:cNvPicPr>
            <a:picLocks noChangeAspect="1"/>
          </p:cNvPicPr>
          <p:nvPr/>
        </p:nvPicPr>
        <p:blipFill rotWithShape="1">
          <a:blip r:embed="rId4">
            <a:extLst>
              <a:ext uri="{28A0092B-C50C-407E-A947-70E740481C1C}">
                <a14:useLocalDpi xmlns:a14="http://schemas.microsoft.com/office/drawing/2010/main" val="0"/>
              </a:ext>
            </a:extLst>
          </a:blip>
          <a:srcRect l="16612" r="20725"/>
          <a:stretch/>
        </p:blipFill>
        <p:spPr>
          <a:xfrm>
            <a:off x="78981" y="1995056"/>
            <a:ext cx="1705405" cy="2586745"/>
          </a:xfrm>
          <a:prstGeom prst="rect">
            <a:avLst/>
          </a:prstGeom>
        </p:spPr>
      </p:pic>
    </p:spTree>
    <p:extLst>
      <p:ext uri="{BB962C8B-B14F-4D97-AF65-F5344CB8AC3E}">
        <p14:creationId xmlns:p14="http://schemas.microsoft.com/office/powerpoint/2010/main" val="218829590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309460" y="4008640"/>
            <a:ext cx="2871893" cy="1684361"/>
          </a:xfrm>
          <a:prstGeom prst="rect">
            <a:avLst/>
          </a:prstGeom>
          <a:solidFill>
            <a:srgbClr val="92D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27" name="Rectangular Callout 26"/>
          <p:cNvSpPr/>
          <p:nvPr/>
        </p:nvSpPr>
        <p:spPr bwMode="auto">
          <a:xfrm>
            <a:off x="3181350" y="3006566"/>
            <a:ext cx="1346966" cy="798785"/>
          </a:xfrm>
          <a:prstGeom prst="wedgeRectCallout">
            <a:avLst>
              <a:gd name="adj1" fmla="val -22794"/>
              <a:gd name="adj2" fmla="val 161403"/>
            </a:avLst>
          </a:prstGeom>
          <a:solidFill>
            <a:srgbClr val="FF0000"/>
          </a:solidFill>
          <a:ln w="9525" cap="flat" cmpd="sng" algn="ctr">
            <a:solidFill>
              <a:srgbClr val="F79709"/>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460" y="4008637"/>
            <a:ext cx="8377343" cy="949872"/>
          </a:xfrm>
          <a:prstGeom prst="rect">
            <a:avLst/>
          </a:prstGeom>
        </p:spPr>
      </p:pic>
      <p:sp>
        <p:nvSpPr>
          <p:cNvPr id="19" name="Content Placeholder 2"/>
          <p:cNvSpPr txBox="1">
            <a:spLocks/>
          </p:cNvSpPr>
          <p:nvPr/>
        </p:nvSpPr>
        <p:spPr bwMode="auto">
          <a:xfrm>
            <a:off x="516680" y="5060815"/>
            <a:ext cx="2457451" cy="63479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spcBef>
                <a:spcPts val="0"/>
              </a:spcBef>
              <a:buClr>
                <a:srgbClr val="5C8CBB"/>
              </a:buClr>
              <a:buNone/>
            </a:pPr>
            <a:r>
              <a:rPr lang="en-US" sz="2400" b="1" kern="0" dirty="0">
                <a:solidFill>
                  <a:schemeClr val="bg1"/>
                </a:solidFill>
              </a:rPr>
              <a:t>Free of Disease</a:t>
            </a:r>
            <a:endParaRPr lang="en-US" sz="2400" kern="0" dirty="0">
              <a:solidFill>
                <a:schemeClr val="bg1"/>
              </a:solidFill>
            </a:endParaRPr>
          </a:p>
        </p:txBody>
      </p:sp>
      <p:sp>
        <p:nvSpPr>
          <p:cNvPr id="23" name="Rectangle 22"/>
          <p:cNvSpPr/>
          <p:nvPr/>
        </p:nvSpPr>
        <p:spPr>
          <a:xfrm>
            <a:off x="13466" y="179795"/>
            <a:ext cx="9144000" cy="1200329"/>
          </a:xfrm>
          <a:prstGeom prst="rect">
            <a:avLst/>
          </a:prstGeom>
        </p:spPr>
        <p:txBody>
          <a:bodyPr wrap="square">
            <a:spAutoFit/>
          </a:bodyPr>
          <a:lstStyle/>
          <a:p>
            <a:pPr algn="ctr">
              <a:spcBef>
                <a:spcPts val="0"/>
              </a:spcBef>
            </a:pPr>
            <a:r>
              <a:rPr lang="en-US" sz="3600" dirty="0"/>
              <a:t>Cohorts can measure various </a:t>
            </a:r>
            <a:r>
              <a:rPr lang="en-US" sz="3600" i="1" dirty="0"/>
              <a:t>new</a:t>
            </a:r>
            <a:r>
              <a:rPr lang="en-US" sz="3600" dirty="0"/>
              <a:t> “health outcome” events</a:t>
            </a:r>
          </a:p>
        </p:txBody>
      </p:sp>
      <p:sp>
        <p:nvSpPr>
          <p:cNvPr id="28" name="Content Placeholder 2"/>
          <p:cNvSpPr txBox="1">
            <a:spLocks/>
          </p:cNvSpPr>
          <p:nvPr/>
        </p:nvSpPr>
        <p:spPr bwMode="auto">
          <a:xfrm>
            <a:off x="3238500" y="3057364"/>
            <a:ext cx="1346966"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lnSpc>
                <a:spcPts val="3200"/>
              </a:lnSpc>
              <a:spcBef>
                <a:spcPts val="0"/>
              </a:spcBef>
              <a:buClr>
                <a:srgbClr val="5C8CBB"/>
              </a:buClr>
              <a:buNone/>
            </a:pPr>
            <a:r>
              <a:rPr lang="en-US" sz="2100" b="1" kern="0" dirty="0">
                <a:solidFill>
                  <a:schemeClr val="bg1"/>
                </a:solidFill>
              </a:rPr>
              <a:t>disease</a:t>
            </a:r>
            <a:endParaRPr lang="en-US" sz="2100" kern="0" dirty="0">
              <a:solidFill>
                <a:schemeClr val="bg1"/>
              </a:solidFill>
            </a:endParaRPr>
          </a:p>
        </p:txBody>
      </p:sp>
      <p:sp>
        <p:nvSpPr>
          <p:cNvPr id="21" name="Rectangular Callout 20"/>
          <p:cNvSpPr/>
          <p:nvPr/>
        </p:nvSpPr>
        <p:spPr bwMode="auto">
          <a:xfrm>
            <a:off x="4303329" y="1828160"/>
            <a:ext cx="1947041" cy="959169"/>
          </a:xfrm>
          <a:prstGeom prst="wedgeRectCallout">
            <a:avLst>
              <a:gd name="adj1" fmla="val -24751"/>
              <a:gd name="adj2" fmla="val 238118"/>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sp>
        <p:nvSpPr>
          <p:cNvPr id="22" name="Content Placeholder 2"/>
          <p:cNvSpPr txBox="1">
            <a:spLocks/>
          </p:cNvSpPr>
          <p:nvPr/>
        </p:nvSpPr>
        <p:spPr bwMode="auto">
          <a:xfrm>
            <a:off x="4303329" y="1828159"/>
            <a:ext cx="1977094"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spcBef>
                <a:spcPts val="0"/>
              </a:spcBef>
              <a:buClr>
                <a:srgbClr val="5C8CBB"/>
              </a:buClr>
              <a:buNone/>
            </a:pPr>
            <a:r>
              <a:rPr lang="en-US" sz="2100" b="1" kern="0" dirty="0">
                <a:solidFill>
                  <a:schemeClr val="bg1"/>
                </a:solidFill>
              </a:rPr>
              <a:t>Behavior change</a:t>
            </a:r>
            <a:endParaRPr lang="en-US" sz="2100" kern="0" dirty="0">
              <a:solidFill>
                <a:schemeClr val="bg1"/>
              </a:solidFill>
            </a:endParaRPr>
          </a:p>
        </p:txBody>
      </p:sp>
      <p:sp>
        <p:nvSpPr>
          <p:cNvPr id="29" name="Rectangular Callout 28"/>
          <p:cNvSpPr/>
          <p:nvPr/>
        </p:nvSpPr>
        <p:spPr bwMode="auto">
          <a:xfrm>
            <a:off x="5581650" y="3006566"/>
            <a:ext cx="1346966" cy="798785"/>
          </a:xfrm>
          <a:prstGeom prst="wedgeRectCallout">
            <a:avLst>
              <a:gd name="adj1" fmla="val -22794"/>
              <a:gd name="adj2" fmla="val 161403"/>
            </a:avLst>
          </a:prstGeom>
          <a:solidFill>
            <a:schemeClr val="accent1">
              <a:lumMod val="60000"/>
              <a:lumOff val="4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sp>
        <p:nvSpPr>
          <p:cNvPr id="30" name="Content Placeholder 2"/>
          <p:cNvSpPr txBox="1">
            <a:spLocks/>
          </p:cNvSpPr>
          <p:nvPr/>
        </p:nvSpPr>
        <p:spPr bwMode="auto">
          <a:xfrm>
            <a:off x="5829300" y="3057364"/>
            <a:ext cx="1009650"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defTabSz="914400">
              <a:lnSpc>
                <a:spcPts val="3200"/>
              </a:lnSpc>
              <a:spcBef>
                <a:spcPts val="0"/>
              </a:spcBef>
              <a:buClr>
                <a:srgbClr val="5C8CBB"/>
              </a:buClr>
              <a:buNone/>
            </a:pPr>
            <a:r>
              <a:rPr lang="en-US" sz="2100" b="1" kern="0" dirty="0">
                <a:solidFill>
                  <a:schemeClr val="bg1"/>
                </a:solidFill>
              </a:rPr>
              <a:t>injury</a:t>
            </a:r>
            <a:endParaRPr lang="en-US" sz="2100" kern="0" dirty="0">
              <a:solidFill>
                <a:schemeClr val="bg1"/>
              </a:solidFill>
            </a:endParaRPr>
          </a:p>
        </p:txBody>
      </p:sp>
      <p:sp>
        <p:nvSpPr>
          <p:cNvPr id="31" name="Rectangular Callout 30"/>
          <p:cNvSpPr/>
          <p:nvPr/>
        </p:nvSpPr>
        <p:spPr bwMode="auto">
          <a:xfrm>
            <a:off x="5156968" y="5347341"/>
            <a:ext cx="2215385" cy="959169"/>
          </a:xfrm>
          <a:prstGeom prst="wedgeRectCallout">
            <a:avLst>
              <a:gd name="adj1" fmla="val 16579"/>
              <a:gd name="adj2" fmla="val -108787"/>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95000"/>
                </a:schemeClr>
              </a:solidFill>
              <a:effectLst/>
              <a:latin typeface="Arial" pitchFamily="-65" charset="0"/>
            </a:endParaRPr>
          </a:p>
        </p:txBody>
      </p:sp>
      <p:sp>
        <p:nvSpPr>
          <p:cNvPr id="32" name="Content Placeholder 2"/>
          <p:cNvSpPr txBox="1">
            <a:spLocks/>
          </p:cNvSpPr>
          <p:nvPr/>
        </p:nvSpPr>
        <p:spPr bwMode="auto">
          <a:xfrm>
            <a:off x="5345578" y="5533592"/>
            <a:ext cx="1977094" cy="68465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100000"/>
              <a:buFont typeface="Arial"/>
              <a:buChar char="•"/>
              <a:defRPr sz="3600">
                <a:solidFill>
                  <a:schemeClr val="tx1"/>
                </a:solidFill>
                <a:latin typeface="+mn-lt"/>
                <a:ea typeface="+mn-ea"/>
                <a:cs typeface="Calibri"/>
              </a:defRPr>
            </a:lvl1pPr>
            <a:lvl2pPr marL="742950" indent="-285750" algn="l" rtl="0" eaLnBrk="1" fontAlgn="base" hangingPunct="1">
              <a:spcBef>
                <a:spcPct val="20000"/>
              </a:spcBef>
              <a:spcAft>
                <a:spcPct val="0"/>
              </a:spcAft>
              <a:buClr>
                <a:schemeClr val="tx2"/>
              </a:buClr>
              <a:buSzPct val="100000"/>
              <a:buFont typeface="Arial"/>
              <a:buChar char="•"/>
              <a:defRPr sz="3200">
                <a:solidFill>
                  <a:schemeClr val="tx1"/>
                </a:solidFill>
                <a:latin typeface="+mn-lt"/>
                <a:ea typeface="ＭＳ Ｐゴシック" pitchFamily="-65" charset="-128"/>
                <a:cs typeface="Calibri"/>
              </a:defRPr>
            </a:lvl2pPr>
            <a:lvl3pPr marL="1143000" indent="-228600" algn="l" rtl="0" eaLnBrk="1" fontAlgn="base" hangingPunct="1">
              <a:spcBef>
                <a:spcPct val="20000"/>
              </a:spcBef>
              <a:spcAft>
                <a:spcPct val="0"/>
              </a:spcAft>
              <a:buClr>
                <a:schemeClr val="accent1"/>
              </a:buClr>
              <a:buSzPct val="100000"/>
              <a:buFont typeface="Arial"/>
              <a:buChar char="•"/>
              <a:defRPr sz="2800">
                <a:solidFill>
                  <a:schemeClr val="tx1"/>
                </a:solidFill>
                <a:latin typeface="+mn-lt"/>
                <a:ea typeface="ＭＳ Ｐゴシック" pitchFamily="-65" charset="-128"/>
                <a:cs typeface="Calibri"/>
              </a:defRPr>
            </a:lvl3pPr>
            <a:lvl4pPr marL="1600200" indent="-228600" algn="l" rtl="0" eaLnBrk="1" fontAlgn="base" hangingPunct="1">
              <a:spcBef>
                <a:spcPct val="20000"/>
              </a:spcBef>
              <a:spcAft>
                <a:spcPct val="0"/>
              </a:spcAft>
              <a:buClr>
                <a:schemeClr val="bg2"/>
              </a:buClr>
              <a:buFont typeface="Arial"/>
              <a:buChar char="•"/>
              <a:defRPr sz="2600">
                <a:solidFill>
                  <a:schemeClr val="tx1"/>
                </a:solidFill>
                <a:latin typeface="+mn-lt"/>
                <a:ea typeface="ＭＳ Ｐゴシック" pitchFamily="-65" charset="-128"/>
                <a:cs typeface="Calibri"/>
              </a:defRPr>
            </a:lvl4pPr>
            <a:lvl5pPr marL="2057400" indent="-228600" algn="l" rtl="0" eaLnBrk="1" fontAlgn="base" hangingPunct="1">
              <a:spcBef>
                <a:spcPct val="20000"/>
              </a:spcBef>
              <a:spcAft>
                <a:spcPct val="0"/>
              </a:spcAft>
              <a:buClr>
                <a:schemeClr val="tx2"/>
              </a:buClr>
              <a:buSzPct val="100000"/>
              <a:buFont typeface="Arial"/>
              <a:buChar char="•"/>
              <a:defRPr sz="2600">
                <a:solidFill>
                  <a:schemeClr val="tx1"/>
                </a:solidFill>
                <a:latin typeface="+mn-lt"/>
                <a:ea typeface="ＭＳ Ｐゴシック" pitchFamily="-65" charset="-128"/>
                <a:cs typeface="Calibri"/>
              </a:defRPr>
            </a:lvl5pPr>
            <a:lvl6pPr marL="25146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lr>
                <a:schemeClr val="tx2"/>
              </a:buClr>
              <a:buSzPct val="80000"/>
              <a:buFont typeface="Wingdings" pitchFamily="-65" charset="2"/>
              <a:buChar char="§"/>
              <a:defRPr>
                <a:solidFill>
                  <a:schemeClr val="tx1"/>
                </a:solidFill>
                <a:latin typeface="+mn-lt"/>
                <a:ea typeface="ＭＳ Ｐゴシック" pitchFamily="-65" charset="-128"/>
              </a:defRPr>
            </a:lvl9pPr>
          </a:lstStyle>
          <a:p>
            <a:pPr marL="0" indent="0" algn="ctr" defTabSz="914400">
              <a:spcBef>
                <a:spcPts val="0"/>
              </a:spcBef>
              <a:buClr>
                <a:srgbClr val="5C8CBB"/>
              </a:buClr>
              <a:buNone/>
            </a:pPr>
            <a:r>
              <a:rPr lang="en-US" sz="2100" b="1" kern="0" dirty="0">
                <a:solidFill>
                  <a:schemeClr val="bg1"/>
                </a:solidFill>
              </a:rPr>
              <a:t>improvement</a:t>
            </a:r>
            <a:endParaRPr lang="en-US" sz="2100" kern="0" dirty="0">
              <a:solidFill>
                <a:schemeClr val="bg1"/>
              </a:solidFill>
            </a:endParaRPr>
          </a:p>
        </p:txBody>
      </p:sp>
    </p:spTree>
    <p:extLst>
      <p:ext uri="{BB962C8B-B14F-4D97-AF65-F5344CB8AC3E}">
        <p14:creationId xmlns:p14="http://schemas.microsoft.com/office/powerpoint/2010/main" val="3987804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fade">
                                      <p:cBhvr>
                                        <p:cTn id="14" dur="1000"/>
                                        <p:tgtEl>
                                          <p:spTgt spid="29"/>
                                        </p:tgtEl>
                                      </p:cBhvr>
                                    </p:animEffect>
                                    <p:anim calcmode="lin" valueType="num">
                                      <p:cBhvr>
                                        <p:cTn id="15" dur="1000" fill="hold"/>
                                        <p:tgtEl>
                                          <p:spTgt spid="29"/>
                                        </p:tgtEl>
                                        <p:attrNameLst>
                                          <p:attrName>ppt_x</p:attrName>
                                        </p:attrNameLst>
                                      </p:cBhvr>
                                      <p:tavLst>
                                        <p:tav tm="0">
                                          <p:val>
                                            <p:strVal val="#ppt_x"/>
                                          </p:val>
                                        </p:tav>
                                        <p:tav tm="100000">
                                          <p:val>
                                            <p:strVal val="#ppt_x"/>
                                          </p:val>
                                        </p:tav>
                                      </p:tavLst>
                                    </p:anim>
                                    <p:anim calcmode="lin" valueType="num">
                                      <p:cBhvr>
                                        <p:cTn id="16"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9" grpId="0" animBg="1"/>
      <p:bldP spid="31"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323850" y="2341466"/>
            <a:ext cx="8496300" cy="1138773"/>
          </a:xfrm>
          <a:prstGeom prst="rect">
            <a:avLst/>
          </a:prstGeom>
        </p:spPr>
        <p:txBody>
          <a:bodyPr wrap="square">
            <a:spAutoFit/>
          </a:bodyPr>
          <a:lstStyle/>
          <a:p>
            <a:pPr algn="ctr">
              <a:spcBef>
                <a:spcPts val="0"/>
              </a:spcBef>
            </a:pPr>
            <a:r>
              <a:rPr lang="en-US" sz="3200" dirty="0"/>
              <a:t>Often measure of health outcome in cohort study: </a:t>
            </a:r>
            <a:r>
              <a:rPr lang="en-US" sz="3600" dirty="0"/>
              <a:t>Risk or Rate</a:t>
            </a:r>
          </a:p>
        </p:txBody>
      </p:sp>
    </p:spTree>
    <p:extLst>
      <p:ext uri="{BB962C8B-B14F-4D97-AF65-F5344CB8AC3E}">
        <p14:creationId xmlns:p14="http://schemas.microsoft.com/office/powerpoint/2010/main" val="35709368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0" y="562554"/>
            <a:ext cx="9144000" cy="646331"/>
          </a:xfrm>
          <a:prstGeom prst="rect">
            <a:avLst/>
          </a:prstGeom>
        </p:spPr>
        <p:txBody>
          <a:bodyPr wrap="square">
            <a:spAutoFit/>
          </a:bodyPr>
          <a:lstStyle/>
          <a:p>
            <a:pPr algn="ctr">
              <a:spcBef>
                <a:spcPts val="0"/>
              </a:spcBef>
            </a:pPr>
            <a:r>
              <a:rPr lang="en-US" sz="3600" dirty="0"/>
              <a:t>Risks/Rates-start with disease FREE subjects</a:t>
            </a:r>
          </a:p>
        </p:txBody>
      </p:sp>
      <p:pic>
        <p:nvPicPr>
          <p:cNvPr id="12" name="Picture 11"/>
          <p:cNvPicPr>
            <a:picLocks noChangeAspect="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4077702" y="2546652"/>
            <a:ext cx="1090613" cy="2606496"/>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1523" y="2178519"/>
            <a:ext cx="1090613" cy="2606496"/>
          </a:xfrm>
          <a:prstGeom prst="rect">
            <a:avLst/>
          </a:prstGeo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8202" y="2546652"/>
            <a:ext cx="1090613" cy="2606496"/>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8515" y="2178519"/>
            <a:ext cx="1090613" cy="2606496"/>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7951" y="2546652"/>
            <a:ext cx="1090613" cy="2606496"/>
          </a:xfrm>
          <a:prstGeom prst="rect">
            <a:avLst/>
          </a:prstGeom>
        </p:spPr>
      </p:pic>
      <p:pic>
        <p:nvPicPr>
          <p:cNvPr id="20" name="Picture 19"/>
          <p:cNvPicPr>
            <a:picLocks noChangeAspect="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47541" y="2178519"/>
            <a:ext cx="1090613" cy="2606496"/>
          </a:xfrm>
          <a:prstGeom prst="rect">
            <a:avLst/>
          </a:prstGeom>
        </p:spPr>
      </p:pic>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2" y="2546652"/>
            <a:ext cx="1090613" cy="2606496"/>
          </a:xfrm>
          <a:prstGeom prst="rect">
            <a:avLst/>
          </a:prstGeom>
        </p:spPr>
      </p:pic>
      <p:pic>
        <p:nvPicPr>
          <p:cNvPr id="25" name="Picture 24"/>
          <p:cNvPicPr>
            <a:picLocks noChangeAspect="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2267452" y="2546652"/>
            <a:ext cx="1090613" cy="2606496"/>
          </a:xfrm>
          <a:prstGeom prst="rect">
            <a:avLst/>
          </a:prstGeom>
        </p:spPr>
      </p:pic>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4532" y="2178519"/>
            <a:ext cx="1090613" cy="2606496"/>
          </a:xfrm>
          <a:prstGeom prst="rect">
            <a:avLst/>
          </a:prstGeom>
        </p:spPr>
      </p:pic>
      <p:sp>
        <p:nvSpPr>
          <p:cNvPr id="16" name="TextBox 15"/>
          <p:cNvSpPr txBox="1"/>
          <p:nvPr/>
        </p:nvSpPr>
        <p:spPr>
          <a:xfrm>
            <a:off x="1568994" y="2280937"/>
            <a:ext cx="533400" cy="923330"/>
          </a:xfrm>
          <a:prstGeom prst="rect">
            <a:avLst/>
          </a:prstGeom>
          <a:noFill/>
        </p:spPr>
        <p:txBody>
          <a:bodyPr wrap="square" rtlCol="0">
            <a:spAutoFit/>
          </a:bodyPr>
          <a:lstStyle/>
          <a:p>
            <a:r>
              <a:rPr lang="en-US" sz="5400" b="1" dirty="0">
                <a:solidFill>
                  <a:srgbClr val="FF0000"/>
                </a:solidFill>
              </a:rPr>
              <a:t>X</a:t>
            </a:r>
          </a:p>
        </p:txBody>
      </p:sp>
      <p:sp>
        <p:nvSpPr>
          <p:cNvPr id="17" name="TextBox 16"/>
          <p:cNvSpPr txBox="1"/>
          <p:nvPr/>
        </p:nvSpPr>
        <p:spPr>
          <a:xfrm>
            <a:off x="2488905" y="2665924"/>
            <a:ext cx="533400" cy="923330"/>
          </a:xfrm>
          <a:prstGeom prst="rect">
            <a:avLst/>
          </a:prstGeom>
          <a:noFill/>
        </p:spPr>
        <p:txBody>
          <a:bodyPr wrap="square" rtlCol="0">
            <a:spAutoFit/>
          </a:bodyPr>
          <a:lstStyle/>
          <a:p>
            <a:r>
              <a:rPr lang="en-US" sz="5400" b="1" dirty="0">
                <a:solidFill>
                  <a:srgbClr val="FF0000"/>
                </a:solidFill>
              </a:rPr>
              <a:t>X</a:t>
            </a:r>
          </a:p>
        </p:txBody>
      </p:sp>
      <p:sp>
        <p:nvSpPr>
          <p:cNvPr id="19" name="TextBox 18"/>
          <p:cNvSpPr txBox="1"/>
          <p:nvPr/>
        </p:nvSpPr>
        <p:spPr>
          <a:xfrm>
            <a:off x="4299155" y="2618793"/>
            <a:ext cx="533400" cy="923330"/>
          </a:xfrm>
          <a:prstGeom prst="rect">
            <a:avLst/>
          </a:prstGeom>
          <a:noFill/>
        </p:spPr>
        <p:txBody>
          <a:bodyPr wrap="square" rtlCol="0">
            <a:spAutoFit/>
          </a:bodyPr>
          <a:lstStyle/>
          <a:p>
            <a:r>
              <a:rPr lang="en-US" sz="5400" b="1" dirty="0">
                <a:solidFill>
                  <a:srgbClr val="FF0000"/>
                </a:solidFill>
              </a:rPr>
              <a:t>X</a:t>
            </a:r>
          </a:p>
        </p:txBody>
      </p:sp>
    </p:spTree>
    <p:extLst>
      <p:ext uri="{BB962C8B-B14F-4D97-AF65-F5344CB8AC3E}">
        <p14:creationId xmlns:p14="http://schemas.microsoft.com/office/powerpoint/2010/main" val="42894010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p:nvPr/>
        </p:nvCxnSpPr>
        <p:spPr bwMode="auto">
          <a:xfrm>
            <a:off x="476250" y="3771981"/>
            <a:ext cx="8020050" cy="0"/>
          </a:xfrm>
          <a:prstGeom prst="line">
            <a:avLst/>
          </a:prstGeom>
          <a:solidFill>
            <a:schemeClr val="accent1"/>
          </a:solidFill>
          <a:ln w="57150" cap="flat" cmpd="sng" algn="ctr">
            <a:solidFill>
              <a:srgbClr val="FFC000"/>
            </a:solidFill>
            <a:prstDash val="solid"/>
            <a:round/>
            <a:headEnd type="none" w="med" len="med"/>
            <a:tailEnd type="none" w="med" len="med"/>
          </a:ln>
          <a:effectLst/>
        </p:spPr>
      </p:cxnSp>
      <p:cxnSp>
        <p:nvCxnSpPr>
          <p:cNvPr id="16" name="Straight Connector 15"/>
          <p:cNvCxnSpPr/>
          <p:nvPr/>
        </p:nvCxnSpPr>
        <p:spPr bwMode="auto">
          <a:xfrm>
            <a:off x="4072575" y="3549857"/>
            <a:ext cx="0" cy="406755"/>
          </a:xfrm>
          <a:prstGeom prst="line">
            <a:avLst/>
          </a:prstGeom>
          <a:solidFill>
            <a:schemeClr val="accent1"/>
          </a:solidFill>
          <a:ln w="28575" cap="flat" cmpd="sng" algn="ctr">
            <a:solidFill>
              <a:srgbClr val="56A0D3"/>
            </a:solidFill>
            <a:prstDash val="solid"/>
            <a:round/>
            <a:headEnd type="none" w="med" len="med"/>
            <a:tailEnd type="none" w="med" len="med"/>
          </a:ln>
          <a:effectLst/>
        </p:spPr>
      </p:cxnSp>
      <p:sp>
        <p:nvSpPr>
          <p:cNvPr id="17" name="Right Arrow 16"/>
          <p:cNvSpPr/>
          <p:nvPr/>
        </p:nvSpPr>
        <p:spPr bwMode="auto">
          <a:xfrm>
            <a:off x="4892295" y="2730707"/>
            <a:ext cx="3646467" cy="819151"/>
          </a:xfrm>
          <a:prstGeom prst="rightArrow">
            <a:avLst>
              <a:gd name="adj1" fmla="val 50000"/>
              <a:gd name="adj2" fmla="val 58953"/>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18" name="Rectangular Callout 17"/>
          <p:cNvSpPr/>
          <p:nvPr/>
        </p:nvSpPr>
        <p:spPr bwMode="auto">
          <a:xfrm>
            <a:off x="3673709" y="2793589"/>
            <a:ext cx="1380508" cy="584200"/>
          </a:xfrm>
          <a:prstGeom prst="wedgeRectCallout">
            <a:avLst>
              <a:gd name="adj1" fmla="val -21480"/>
              <a:gd name="adj2" fmla="val 105814"/>
            </a:avLst>
          </a:prstGeom>
          <a:solidFill>
            <a:srgbClr val="56A0D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bg1">
                  <a:lumMod val="95000"/>
                </a:schemeClr>
              </a:solidFill>
              <a:effectLst/>
              <a:latin typeface="Arial" pitchFamily="-65" charset="0"/>
            </a:endParaRPr>
          </a:p>
        </p:txBody>
      </p:sp>
      <p:sp>
        <p:nvSpPr>
          <p:cNvPr id="19" name="Oval 18"/>
          <p:cNvSpPr/>
          <p:nvPr/>
        </p:nvSpPr>
        <p:spPr bwMode="auto">
          <a:xfrm>
            <a:off x="381250" y="3692815"/>
            <a:ext cx="133350" cy="177800"/>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20" name="Oval 19"/>
          <p:cNvSpPr/>
          <p:nvPr/>
        </p:nvSpPr>
        <p:spPr bwMode="auto">
          <a:xfrm>
            <a:off x="8458200" y="3692815"/>
            <a:ext cx="133350" cy="177800"/>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21" name="TextBox 20"/>
          <p:cNvSpPr txBox="1"/>
          <p:nvPr/>
        </p:nvSpPr>
        <p:spPr>
          <a:xfrm>
            <a:off x="3842359" y="2841832"/>
            <a:ext cx="988621" cy="369332"/>
          </a:xfrm>
          <a:prstGeom prst="rect">
            <a:avLst/>
          </a:prstGeom>
          <a:noFill/>
        </p:spPr>
        <p:txBody>
          <a:bodyPr wrap="square" rtlCol="0">
            <a:spAutoFit/>
          </a:bodyPr>
          <a:lstStyle/>
          <a:p>
            <a:r>
              <a:rPr lang="en-US" b="1" dirty="0">
                <a:solidFill>
                  <a:schemeClr val="bg1"/>
                </a:solidFill>
              </a:rPr>
              <a:t>TODAY</a:t>
            </a:r>
          </a:p>
        </p:txBody>
      </p:sp>
      <p:sp>
        <p:nvSpPr>
          <p:cNvPr id="23" name="TextBox 22"/>
          <p:cNvSpPr txBox="1"/>
          <p:nvPr/>
        </p:nvSpPr>
        <p:spPr>
          <a:xfrm>
            <a:off x="3673712" y="1508203"/>
            <a:ext cx="4766955" cy="830997"/>
          </a:xfrm>
          <a:prstGeom prst="rect">
            <a:avLst/>
          </a:prstGeom>
          <a:noFill/>
        </p:spPr>
        <p:txBody>
          <a:bodyPr wrap="square" rtlCol="0">
            <a:spAutoFit/>
          </a:bodyPr>
          <a:lstStyle/>
          <a:p>
            <a:r>
              <a:rPr lang="en-US" sz="2400" dirty="0">
                <a:solidFill>
                  <a:srgbClr val="6AB9FA"/>
                </a:solidFill>
              </a:rPr>
              <a:t>Prospective Study:</a:t>
            </a:r>
          </a:p>
          <a:p>
            <a:r>
              <a:rPr lang="en-US" sz="2400" dirty="0">
                <a:solidFill>
                  <a:srgbClr val="6AB9FA"/>
                </a:solidFill>
              </a:rPr>
              <a:t>Starts now; goes into the future</a:t>
            </a:r>
          </a:p>
        </p:txBody>
      </p:sp>
      <p:sp>
        <p:nvSpPr>
          <p:cNvPr id="24" name="Rectangle 23"/>
          <p:cNvSpPr/>
          <p:nvPr/>
        </p:nvSpPr>
        <p:spPr bwMode="auto">
          <a:xfrm>
            <a:off x="514603" y="2947617"/>
            <a:ext cx="3159109" cy="386659"/>
          </a:xfrm>
          <a:prstGeom prst="rect">
            <a:avLst/>
          </a:prstGeom>
          <a:solidFill>
            <a:schemeClr val="bg1">
              <a:lumMod val="8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85000"/>
                </a:schemeClr>
              </a:solidFill>
              <a:effectLst/>
              <a:latin typeface="Arial" pitchFamily="-65" charset="0"/>
            </a:endParaRPr>
          </a:p>
        </p:txBody>
      </p:sp>
      <p:sp>
        <p:nvSpPr>
          <p:cNvPr id="25" name="TextBox 24"/>
          <p:cNvSpPr txBox="1"/>
          <p:nvPr/>
        </p:nvSpPr>
        <p:spPr>
          <a:xfrm>
            <a:off x="589488" y="1508203"/>
            <a:ext cx="3009332" cy="830997"/>
          </a:xfrm>
          <a:prstGeom prst="rect">
            <a:avLst/>
          </a:prstGeom>
          <a:noFill/>
        </p:spPr>
        <p:txBody>
          <a:bodyPr wrap="square" rtlCol="0">
            <a:spAutoFit/>
          </a:bodyPr>
          <a:lstStyle/>
          <a:p>
            <a:r>
              <a:rPr lang="en-US" sz="2400" dirty="0">
                <a:solidFill>
                  <a:schemeClr val="bg1">
                    <a:lumMod val="75000"/>
                  </a:schemeClr>
                </a:solidFill>
              </a:rPr>
              <a:t>Retrospective Study:</a:t>
            </a:r>
          </a:p>
          <a:p>
            <a:r>
              <a:rPr lang="en-US" sz="2400" dirty="0">
                <a:solidFill>
                  <a:schemeClr val="bg1">
                    <a:lumMod val="75000"/>
                  </a:schemeClr>
                </a:solidFill>
              </a:rPr>
              <a:t>Formed in the past</a:t>
            </a:r>
          </a:p>
        </p:txBody>
      </p:sp>
      <p:cxnSp>
        <p:nvCxnSpPr>
          <p:cNvPr id="22" name="Straight Connector 21"/>
          <p:cNvCxnSpPr/>
          <p:nvPr/>
        </p:nvCxnSpPr>
        <p:spPr bwMode="auto">
          <a:xfrm>
            <a:off x="3673709" y="1337367"/>
            <a:ext cx="0" cy="1996909"/>
          </a:xfrm>
          <a:prstGeom prst="line">
            <a:avLst/>
          </a:prstGeom>
          <a:solidFill>
            <a:schemeClr val="accent1"/>
          </a:solidFill>
          <a:ln w="19050" cap="flat" cmpd="sng" algn="ctr">
            <a:solidFill>
              <a:srgbClr val="5C8CBB"/>
            </a:solidFill>
            <a:prstDash val="sysDash"/>
            <a:round/>
            <a:headEnd type="none" w="med" len="med"/>
            <a:tailEnd type="none" w="med" len="med"/>
          </a:ln>
          <a:effectLst/>
        </p:spPr>
      </p:cxnSp>
      <p:cxnSp>
        <p:nvCxnSpPr>
          <p:cNvPr id="26" name="Straight Connector 25"/>
          <p:cNvCxnSpPr/>
          <p:nvPr/>
        </p:nvCxnSpPr>
        <p:spPr bwMode="auto">
          <a:xfrm>
            <a:off x="747521" y="3549857"/>
            <a:ext cx="0" cy="406755"/>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sp>
        <p:nvSpPr>
          <p:cNvPr id="27" name="TextBox 26"/>
          <p:cNvSpPr txBox="1"/>
          <p:nvPr/>
        </p:nvSpPr>
        <p:spPr>
          <a:xfrm>
            <a:off x="381003" y="4076081"/>
            <a:ext cx="780221" cy="369332"/>
          </a:xfrm>
          <a:prstGeom prst="rect">
            <a:avLst/>
          </a:prstGeom>
          <a:noFill/>
        </p:spPr>
        <p:txBody>
          <a:bodyPr wrap="square" rtlCol="0">
            <a:spAutoFit/>
          </a:bodyPr>
          <a:lstStyle/>
          <a:p>
            <a:r>
              <a:rPr lang="en-US" dirty="0">
                <a:solidFill>
                  <a:schemeClr val="bg1">
                    <a:lumMod val="75000"/>
                  </a:schemeClr>
                </a:solidFill>
              </a:rPr>
              <a:t>1950</a:t>
            </a:r>
          </a:p>
        </p:txBody>
      </p:sp>
      <p:cxnSp>
        <p:nvCxnSpPr>
          <p:cNvPr id="28" name="Straight Connector 27"/>
          <p:cNvCxnSpPr/>
          <p:nvPr/>
        </p:nvCxnSpPr>
        <p:spPr bwMode="auto">
          <a:xfrm>
            <a:off x="2383103" y="3549857"/>
            <a:ext cx="0" cy="406755"/>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sp>
        <p:nvSpPr>
          <p:cNvPr id="29" name="TextBox 28"/>
          <p:cNvSpPr txBox="1"/>
          <p:nvPr/>
        </p:nvSpPr>
        <p:spPr>
          <a:xfrm>
            <a:off x="2016585" y="4076081"/>
            <a:ext cx="780221" cy="369332"/>
          </a:xfrm>
          <a:prstGeom prst="rect">
            <a:avLst/>
          </a:prstGeom>
          <a:noFill/>
        </p:spPr>
        <p:txBody>
          <a:bodyPr wrap="square" rtlCol="0">
            <a:spAutoFit/>
          </a:bodyPr>
          <a:lstStyle/>
          <a:p>
            <a:r>
              <a:rPr lang="en-US" dirty="0">
                <a:solidFill>
                  <a:schemeClr val="bg1">
                    <a:lumMod val="75000"/>
                  </a:schemeClr>
                </a:solidFill>
              </a:rPr>
              <a:t>1975</a:t>
            </a:r>
          </a:p>
        </p:txBody>
      </p:sp>
      <p:pic>
        <p:nvPicPr>
          <p:cNvPr id="30" name="Picture 29"/>
          <p:cNvPicPr>
            <a:picLocks noChangeAspect="1"/>
          </p:cNvPicPr>
          <p:nvPr/>
        </p:nvPicPr>
        <p:blipFill>
          <a:blip r:embed="rId3"/>
          <a:stretch>
            <a:fillRect/>
          </a:stretch>
        </p:blipFill>
        <p:spPr>
          <a:xfrm>
            <a:off x="3598820" y="4364108"/>
            <a:ext cx="1102092" cy="1249666"/>
          </a:xfrm>
          <a:prstGeom prst="rect">
            <a:avLst/>
          </a:prstGeom>
        </p:spPr>
      </p:pic>
      <p:sp>
        <p:nvSpPr>
          <p:cNvPr id="31" name="TextBox 30"/>
          <p:cNvSpPr txBox="1"/>
          <p:nvPr/>
        </p:nvSpPr>
        <p:spPr>
          <a:xfrm>
            <a:off x="3771807" y="5641831"/>
            <a:ext cx="4766955" cy="584775"/>
          </a:xfrm>
          <a:prstGeom prst="rect">
            <a:avLst/>
          </a:prstGeom>
          <a:noFill/>
        </p:spPr>
        <p:txBody>
          <a:bodyPr wrap="square" rtlCol="0">
            <a:spAutoFit/>
          </a:bodyPr>
          <a:lstStyle/>
          <a:p>
            <a:r>
              <a:rPr lang="en-US" sz="3200" dirty="0">
                <a:solidFill>
                  <a:srgbClr val="6AB9FA"/>
                </a:solidFill>
              </a:rPr>
              <a:t>Investigator Perspective</a:t>
            </a:r>
          </a:p>
        </p:txBody>
      </p:sp>
    </p:spTree>
    <p:extLst>
      <p:ext uri="{BB962C8B-B14F-4D97-AF65-F5344CB8AC3E}">
        <p14:creationId xmlns:p14="http://schemas.microsoft.com/office/powerpoint/2010/main" val="26859966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p:nvPr/>
        </p:nvCxnSpPr>
        <p:spPr bwMode="auto">
          <a:xfrm>
            <a:off x="476250" y="4809953"/>
            <a:ext cx="8020050" cy="0"/>
          </a:xfrm>
          <a:prstGeom prst="line">
            <a:avLst/>
          </a:prstGeom>
          <a:solidFill>
            <a:schemeClr val="accent1"/>
          </a:solidFill>
          <a:ln w="57150" cap="flat" cmpd="sng" algn="ctr">
            <a:solidFill>
              <a:srgbClr val="FFC000"/>
            </a:solidFill>
            <a:prstDash val="solid"/>
            <a:round/>
            <a:headEnd type="none" w="med" len="med"/>
            <a:tailEnd type="none" w="med" len="med"/>
          </a:ln>
          <a:effectLst/>
        </p:spPr>
      </p:cxnSp>
      <p:cxnSp>
        <p:nvCxnSpPr>
          <p:cNvPr id="15" name="Straight Connector 14"/>
          <p:cNvCxnSpPr/>
          <p:nvPr/>
        </p:nvCxnSpPr>
        <p:spPr bwMode="auto">
          <a:xfrm>
            <a:off x="4072575" y="4587829"/>
            <a:ext cx="0" cy="406755"/>
          </a:xfrm>
          <a:prstGeom prst="line">
            <a:avLst/>
          </a:prstGeom>
          <a:solidFill>
            <a:schemeClr val="accent1"/>
          </a:solidFill>
          <a:ln w="28575" cap="flat" cmpd="sng" algn="ctr">
            <a:solidFill>
              <a:srgbClr val="56A0D3"/>
            </a:solidFill>
            <a:prstDash val="solid"/>
            <a:round/>
            <a:headEnd type="none" w="med" len="med"/>
            <a:tailEnd type="none" w="med" len="med"/>
          </a:ln>
          <a:effectLst/>
        </p:spPr>
      </p:cxnSp>
      <p:sp>
        <p:nvSpPr>
          <p:cNvPr id="17" name="Rectangular Callout 16"/>
          <p:cNvSpPr/>
          <p:nvPr/>
        </p:nvSpPr>
        <p:spPr bwMode="auto">
          <a:xfrm>
            <a:off x="3673709" y="3831561"/>
            <a:ext cx="1380508" cy="584200"/>
          </a:xfrm>
          <a:prstGeom prst="wedgeRectCallout">
            <a:avLst>
              <a:gd name="adj1" fmla="val -21480"/>
              <a:gd name="adj2" fmla="val 105814"/>
            </a:avLst>
          </a:prstGeom>
          <a:solidFill>
            <a:srgbClr val="56A0D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bg1">
                  <a:lumMod val="95000"/>
                </a:schemeClr>
              </a:solidFill>
              <a:effectLst/>
              <a:latin typeface="Arial" pitchFamily="-65" charset="0"/>
            </a:endParaRPr>
          </a:p>
        </p:txBody>
      </p:sp>
      <p:sp>
        <p:nvSpPr>
          <p:cNvPr id="18" name="Oval 17"/>
          <p:cNvSpPr/>
          <p:nvPr/>
        </p:nvSpPr>
        <p:spPr bwMode="auto">
          <a:xfrm>
            <a:off x="381250" y="4730787"/>
            <a:ext cx="133350" cy="177800"/>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19" name="Oval 18"/>
          <p:cNvSpPr/>
          <p:nvPr/>
        </p:nvSpPr>
        <p:spPr bwMode="auto">
          <a:xfrm>
            <a:off x="8458200" y="4730787"/>
            <a:ext cx="133350" cy="177800"/>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20" name="TextBox 19"/>
          <p:cNvSpPr txBox="1"/>
          <p:nvPr/>
        </p:nvSpPr>
        <p:spPr>
          <a:xfrm>
            <a:off x="3842359" y="3879804"/>
            <a:ext cx="988621" cy="369332"/>
          </a:xfrm>
          <a:prstGeom prst="rect">
            <a:avLst/>
          </a:prstGeom>
          <a:noFill/>
        </p:spPr>
        <p:txBody>
          <a:bodyPr wrap="square" rtlCol="0">
            <a:spAutoFit/>
          </a:bodyPr>
          <a:lstStyle/>
          <a:p>
            <a:r>
              <a:rPr lang="en-US" b="1" dirty="0">
                <a:solidFill>
                  <a:schemeClr val="bg1"/>
                </a:solidFill>
              </a:rPr>
              <a:t>TODAY</a:t>
            </a:r>
          </a:p>
        </p:txBody>
      </p:sp>
      <p:sp>
        <p:nvSpPr>
          <p:cNvPr id="22" name="Rectangle 21"/>
          <p:cNvSpPr/>
          <p:nvPr/>
        </p:nvSpPr>
        <p:spPr bwMode="auto">
          <a:xfrm>
            <a:off x="514603" y="3985589"/>
            <a:ext cx="3159109" cy="386659"/>
          </a:xfrm>
          <a:prstGeom prst="rect">
            <a:avLst/>
          </a:prstGeom>
          <a:solidFill>
            <a:schemeClr val="bg1">
              <a:lumMod val="8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bg1">
                  <a:lumMod val="85000"/>
                </a:schemeClr>
              </a:solidFill>
              <a:effectLst/>
              <a:latin typeface="Arial" pitchFamily="-65" charset="0"/>
            </a:endParaRPr>
          </a:p>
        </p:txBody>
      </p:sp>
      <p:sp>
        <p:nvSpPr>
          <p:cNvPr id="23" name="TextBox 22"/>
          <p:cNvSpPr txBox="1"/>
          <p:nvPr/>
        </p:nvSpPr>
        <p:spPr>
          <a:xfrm>
            <a:off x="589488" y="2546175"/>
            <a:ext cx="3009332" cy="1200329"/>
          </a:xfrm>
          <a:prstGeom prst="rect">
            <a:avLst/>
          </a:prstGeom>
          <a:noFill/>
        </p:spPr>
        <p:txBody>
          <a:bodyPr wrap="square" rtlCol="0">
            <a:spAutoFit/>
          </a:bodyPr>
          <a:lstStyle/>
          <a:p>
            <a:r>
              <a:rPr lang="en-US" sz="2400" dirty="0">
                <a:solidFill>
                  <a:schemeClr val="bg1">
                    <a:lumMod val="75000"/>
                  </a:schemeClr>
                </a:solidFill>
              </a:rPr>
              <a:t>Retrospective Cohort Study:</a:t>
            </a:r>
          </a:p>
          <a:p>
            <a:r>
              <a:rPr lang="en-US" sz="2400" dirty="0">
                <a:solidFill>
                  <a:schemeClr val="bg1">
                    <a:lumMod val="75000"/>
                  </a:schemeClr>
                </a:solidFill>
              </a:rPr>
              <a:t>Formed in the past</a:t>
            </a:r>
          </a:p>
        </p:txBody>
      </p:sp>
      <p:cxnSp>
        <p:nvCxnSpPr>
          <p:cNvPr id="25" name="Straight Connector 24"/>
          <p:cNvCxnSpPr/>
          <p:nvPr/>
        </p:nvCxnSpPr>
        <p:spPr bwMode="auto">
          <a:xfrm>
            <a:off x="747521" y="4587829"/>
            <a:ext cx="0" cy="406755"/>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sp>
        <p:nvSpPr>
          <p:cNvPr id="26" name="TextBox 25"/>
          <p:cNvSpPr txBox="1"/>
          <p:nvPr/>
        </p:nvSpPr>
        <p:spPr>
          <a:xfrm>
            <a:off x="381003" y="5114053"/>
            <a:ext cx="780221" cy="369332"/>
          </a:xfrm>
          <a:prstGeom prst="rect">
            <a:avLst/>
          </a:prstGeom>
          <a:noFill/>
        </p:spPr>
        <p:txBody>
          <a:bodyPr wrap="square" rtlCol="0">
            <a:spAutoFit/>
          </a:bodyPr>
          <a:lstStyle/>
          <a:p>
            <a:r>
              <a:rPr lang="en-US" dirty="0">
                <a:solidFill>
                  <a:schemeClr val="bg1">
                    <a:lumMod val="75000"/>
                  </a:schemeClr>
                </a:solidFill>
              </a:rPr>
              <a:t>1950</a:t>
            </a:r>
          </a:p>
        </p:txBody>
      </p:sp>
      <p:cxnSp>
        <p:nvCxnSpPr>
          <p:cNvPr id="27" name="Straight Connector 26"/>
          <p:cNvCxnSpPr/>
          <p:nvPr/>
        </p:nvCxnSpPr>
        <p:spPr bwMode="auto">
          <a:xfrm>
            <a:off x="2383103" y="4587829"/>
            <a:ext cx="0" cy="406755"/>
          </a:xfrm>
          <a:prstGeom prst="line">
            <a:avLst/>
          </a:prstGeom>
          <a:solidFill>
            <a:schemeClr val="accent1"/>
          </a:solidFill>
          <a:ln w="28575" cap="flat" cmpd="sng" algn="ctr">
            <a:solidFill>
              <a:schemeClr val="bg1">
                <a:lumMod val="50000"/>
              </a:schemeClr>
            </a:solidFill>
            <a:prstDash val="solid"/>
            <a:round/>
            <a:headEnd type="none" w="med" len="med"/>
            <a:tailEnd type="none" w="med" len="med"/>
          </a:ln>
          <a:effectLst/>
        </p:spPr>
      </p:cxnSp>
      <p:sp>
        <p:nvSpPr>
          <p:cNvPr id="28" name="TextBox 27"/>
          <p:cNvSpPr txBox="1"/>
          <p:nvPr/>
        </p:nvSpPr>
        <p:spPr>
          <a:xfrm>
            <a:off x="2016585" y="5114053"/>
            <a:ext cx="780221" cy="369332"/>
          </a:xfrm>
          <a:prstGeom prst="rect">
            <a:avLst/>
          </a:prstGeom>
          <a:noFill/>
        </p:spPr>
        <p:txBody>
          <a:bodyPr wrap="square" rtlCol="0">
            <a:spAutoFit/>
          </a:bodyPr>
          <a:lstStyle/>
          <a:p>
            <a:r>
              <a:rPr lang="en-US" dirty="0">
                <a:solidFill>
                  <a:schemeClr val="bg1">
                    <a:lumMod val="75000"/>
                  </a:schemeClr>
                </a:solidFill>
              </a:rPr>
              <a:t>1975</a:t>
            </a:r>
          </a:p>
        </p:txBody>
      </p:sp>
      <p:sp>
        <p:nvSpPr>
          <p:cNvPr id="2" name="Rectangular Callout 1"/>
          <p:cNvSpPr/>
          <p:nvPr/>
        </p:nvSpPr>
        <p:spPr bwMode="auto">
          <a:xfrm>
            <a:off x="1020095" y="293726"/>
            <a:ext cx="4385625" cy="2146124"/>
          </a:xfrm>
          <a:prstGeom prst="wedgeRectCallout">
            <a:avLst>
              <a:gd name="adj1" fmla="val -63185"/>
              <a:gd name="adj2" fmla="val 39298"/>
            </a:avLst>
          </a:prstGeom>
          <a:solidFill>
            <a:schemeClr val="bg1">
              <a:lumMod val="85000"/>
            </a:schemeClr>
          </a:solidFill>
          <a:ln w="9525" cap="flat" cmpd="sng" algn="ctr">
            <a:solidFill>
              <a:schemeClr val="bg1">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6" name="TextBox 5"/>
          <p:cNvSpPr txBox="1"/>
          <p:nvPr/>
        </p:nvSpPr>
        <p:spPr>
          <a:xfrm>
            <a:off x="1111378" y="341212"/>
            <a:ext cx="4423723" cy="1938992"/>
          </a:xfrm>
          <a:prstGeom prst="rect">
            <a:avLst/>
          </a:prstGeom>
          <a:noFill/>
        </p:spPr>
        <p:txBody>
          <a:bodyPr wrap="square" rtlCol="0">
            <a:spAutoFit/>
          </a:bodyPr>
          <a:lstStyle/>
          <a:p>
            <a:r>
              <a:rPr lang="en-US" sz="2400" dirty="0"/>
              <a:t>Examples: Geographic area,</a:t>
            </a:r>
          </a:p>
          <a:p>
            <a:r>
              <a:rPr lang="en-US" sz="2400" dirty="0"/>
              <a:t>Workers in radiation industry,</a:t>
            </a:r>
          </a:p>
          <a:p>
            <a:r>
              <a:rPr lang="en-US" sz="2400" dirty="0"/>
              <a:t>Potential exposure to hazardous substances</a:t>
            </a:r>
          </a:p>
          <a:p>
            <a:r>
              <a:rPr lang="en-US" sz="2400" dirty="0"/>
              <a:t>	e.g. Lead in Water</a:t>
            </a:r>
          </a:p>
        </p:txBody>
      </p:sp>
      <p:sp>
        <p:nvSpPr>
          <p:cNvPr id="24" name="TextBox 23"/>
          <p:cNvSpPr txBox="1"/>
          <p:nvPr/>
        </p:nvSpPr>
        <p:spPr>
          <a:xfrm>
            <a:off x="2796806" y="6361311"/>
            <a:ext cx="5476591" cy="461665"/>
          </a:xfrm>
          <a:prstGeom prst="rect">
            <a:avLst/>
          </a:prstGeom>
          <a:noFill/>
        </p:spPr>
        <p:txBody>
          <a:bodyPr wrap="square" rtlCol="0">
            <a:spAutoFit/>
          </a:bodyPr>
          <a:lstStyle/>
          <a:p>
            <a:r>
              <a:rPr lang="en-US" sz="2400" dirty="0">
                <a:solidFill>
                  <a:schemeClr val="bg1">
                    <a:lumMod val="75000"/>
                  </a:schemeClr>
                </a:solidFill>
              </a:rPr>
              <a:t>Investigator Perspective</a:t>
            </a:r>
          </a:p>
        </p:txBody>
      </p:sp>
      <p:pic>
        <p:nvPicPr>
          <p:cNvPr id="29" name="Picture 28"/>
          <p:cNvPicPr>
            <a:picLocks noChangeAspect="1"/>
          </p:cNvPicPr>
          <p:nvPr/>
        </p:nvPicPr>
        <p:blipFill>
          <a:blip r:embed="rId3"/>
          <a:stretch>
            <a:fillRect/>
          </a:stretch>
        </p:blipFill>
        <p:spPr>
          <a:xfrm flipH="1">
            <a:off x="3528498" y="5188351"/>
            <a:ext cx="957777" cy="1086027"/>
          </a:xfrm>
          <a:prstGeom prst="rect">
            <a:avLst/>
          </a:prstGeom>
        </p:spPr>
      </p:pic>
    </p:spTree>
    <p:extLst>
      <p:ext uri="{BB962C8B-B14F-4D97-AF65-F5344CB8AC3E}">
        <p14:creationId xmlns:p14="http://schemas.microsoft.com/office/powerpoint/2010/main" val="415918975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042AED99-7FB4-404E-8A97-64753DCE42EC}" type="slidenum">
              <a:rPr lang="en-US" smtClean="0"/>
              <a:pPr/>
              <a:t>57</a:t>
            </a:fld>
            <a:endParaRPr lang="en-US" dirty="0"/>
          </a:p>
        </p:txBody>
      </p:sp>
      <p:sp>
        <p:nvSpPr>
          <p:cNvPr id="3" name="Slide Number Placeholder 2"/>
          <p:cNvSpPr>
            <a:spLocks noGrp="1"/>
          </p:cNvSpPr>
          <p:nvPr>
            <p:ph type="sldNum" sz="quarter" idx="4"/>
          </p:nvPr>
        </p:nvSpPr>
        <p:spPr/>
        <p:txBody>
          <a:bodyPr/>
          <a:lstStyle/>
          <a:p>
            <a:fld id="{042AED99-7FB4-404E-8A97-64753DCE42EC}" type="slidenum">
              <a:rPr lang="en-US" smtClean="0"/>
              <a:pPr/>
              <a:t>57</a:t>
            </a:fld>
            <a:endParaRPr lang="en-US" dirty="0"/>
          </a:p>
        </p:txBody>
      </p:sp>
      <p:pic>
        <p:nvPicPr>
          <p:cNvPr id="4" name="Picture 3"/>
          <p:cNvPicPr>
            <a:picLocks noChangeAspect="1"/>
          </p:cNvPicPr>
          <p:nvPr/>
        </p:nvPicPr>
        <p:blipFill>
          <a:blip r:embed="rId3"/>
          <a:stretch>
            <a:fillRect/>
          </a:stretch>
        </p:blipFill>
        <p:spPr>
          <a:xfrm>
            <a:off x="0" y="-107576"/>
            <a:ext cx="9376756" cy="6978242"/>
          </a:xfrm>
          <a:prstGeom prst="rect">
            <a:avLst/>
          </a:prstGeom>
        </p:spPr>
      </p:pic>
      <p:sp>
        <p:nvSpPr>
          <p:cNvPr id="5" name="Rectangle 2"/>
          <p:cNvSpPr txBox="1">
            <a:spLocks noChangeArrowheads="1"/>
          </p:cNvSpPr>
          <p:nvPr/>
        </p:nvSpPr>
        <p:spPr>
          <a:xfrm>
            <a:off x="141316" y="-16971"/>
            <a:ext cx="8229600" cy="1139825"/>
          </a:xfrm>
          <a:prstGeom prst="rect">
            <a:avLst/>
          </a:prstGeom>
        </p:spPr>
        <p:txBody>
          <a:bodyPr>
            <a:noAutofit/>
          </a:bodyPr>
          <a:lstStyle>
            <a:lvl1pPr algn="l" rtl="0" eaLnBrk="1" fontAlgn="base" hangingPunct="1">
              <a:spcBef>
                <a:spcPct val="0"/>
              </a:spcBef>
              <a:spcAft>
                <a:spcPct val="0"/>
              </a:spcAft>
              <a:defRPr sz="4800">
                <a:solidFill>
                  <a:schemeClr val="tx2"/>
                </a:solidFill>
                <a:latin typeface="+mj-lt"/>
                <a:ea typeface="+mj-ea"/>
                <a:cs typeface="Cambria"/>
              </a:defRPr>
            </a:lvl1pPr>
            <a:lvl2pPr algn="l" rtl="0" eaLnBrk="1" fontAlgn="base" hangingPunct="1">
              <a:spcBef>
                <a:spcPct val="0"/>
              </a:spcBef>
              <a:spcAft>
                <a:spcPct val="0"/>
              </a:spcAft>
              <a:defRPr sz="4400">
                <a:solidFill>
                  <a:schemeClr val="tx2"/>
                </a:solidFill>
                <a:latin typeface="Times New Roman" pitchFamily="-65" charset="0"/>
              </a:defRPr>
            </a:lvl2pPr>
            <a:lvl3pPr algn="l" rtl="0" eaLnBrk="1" fontAlgn="base" hangingPunct="1">
              <a:spcBef>
                <a:spcPct val="0"/>
              </a:spcBef>
              <a:spcAft>
                <a:spcPct val="0"/>
              </a:spcAft>
              <a:defRPr sz="4400">
                <a:solidFill>
                  <a:schemeClr val="tx2"/>
                </a:solidFill>
                <a:latin typeface="Times New Roman" pitchFamily="-65" charset="0"/>
              </a:defRPr>
            </a:lvl3pPr>
            <a:lvl4pPr algn="l" rtl="0" eaLnBrk="1" fontAlgn="base" hangingPunct="1">
              <a:spcBef>
                <a:spcPct val="0"/>
              </a:spcBef>
              <a:spcAft>
                <a:spcPct val="0"/>
              </a:spcAft>
              <a:defRPr sz="4400">
                <a:solidFill>
                  <a:schemeClr val="tx2"/>
                </a:solidFill>
                <a:latin typeface="Times New Roman" pitchFamily="-65" charset="0"/>
              </a:defRPr>
            </a:lvl4pPr>
            <a:lvl5pPr algn="l" rtl="0" eaLnBrk="1" fontAlgn="base" hangingPunct="1">
              <a:spcBef>
                <a:spcPct val="0"/>
              </a:spcBef>
              <a:spcAft>
                <a:spcPct val="0"/>
              </a:spcAft>
              <a:defRPr sz="4400">
                <a:solidFill>
                  <a:schemeClr val="tx2"/>
                </a:solidFill>
                <a:latin typeface="Times New Roman" pitchFamily="-65" charset="0"/>
              </a:defRPr>
            </a:lvl5pPr>
            <a:lvl6pPr marL="457200" algn="l" rtl="0" eaLnBrk="1" fontAlgn="base" hangingPunct="1">
              <a:spcBef>
                <a:spcPct val="0"/>
              </a:spcBef>
              <a:spcAft>
                <a:spcPct val="0"/>
              </a:spcAft>
              <a:defRPr sz="4400">
                <a:solidFill>
                  <a:schemeClr val="tx2"/>
                </a:solidFill>
                <a:latin typeface="Times New Roman" pitchFamily="-65" charset="0"/>
              </a:defRPr>
            </a:lvl6pPr>
            <a:lvl7pPr marL="914400" algn="l" rtl="0" eaLnBrk="1" fontAlgn="base" hangingPunct="1">
              <a:spcBef>
                <a:spcPct val="0"/>
              </a:spcBef>
              <a:spcAft>
                <a:spcPct val="0"/>
              </a:spcAft>
              <a:defRPr sz="4400">
                <a:solidFill>
                  <a:schemeClr val="tx2"/>
                </a:solidFill>
                <a:latin typeface="Times New Roman" pitchFamily="-65" charset="0"/>
              </a:defRPr>
            </a:lvl7pPr>
            <a:lvl8pPr marL="1371600" algn="l" rtl="0" eaLnBrk="1" fontAlgn="base" hangingPunct="1">
              <a:spcBef>
                <a:spcPct val="0"/>
              </a:spcBef>
              <a:spcAft>
                <a:spcPct val="0"/>
              </a:spcAft>
              <a:defRPr sz="4400">
                <a:solidFill>
                  <a:schemeClr val="tx2"/>
                </a:solidFill>
                <a:latin typeface="Times New Roman" pitchFamily="-65" charset="0"/>
              </a:defRPr>
            </a:lvl8pPr>
            <a:lvl9pPr marL="1828800" algn="l" rtl="0" eaLnBrk="1" fontAlgn="base" hangingPunct="1">
              <a:spcBef>
                <a:spcPct val="0"/>
              </a:spcBef>
              <a:spcAft>
                <a:spcPct val="0"/>
              </a:spcAft>
              <a:defRPr sz="4400">
                <a:solidFill>
                  <a:schemeClr val="tx2"/>
                </a:solidFill>
                <a:latin typeface="Times New Roman" pitchFamily="-65" charset="0"/>
              </a:defRPr>
            </a:lvl9pPr>
          </a:lstStyle>
          <a:p>
            <a:pPr defTabSz="914400"/>
            <a:r>
              <a:rPr lang="en-US" sz="3200" kern="0" dirty="0"/>
              <a:t>Fracking Example, Retrospective Cohort </a:t>
            </a:r>
          </a:p>
        </p:txBody>
      </p:sp>
      <p:sp>
        <p:nvSpPr>
          <p:cNvPr id="6" name="TextBox 5"/>
          <p:cNvSpPr txBox="1"/>
          <p:nvPr/>
        </p:nvSpPr>
        <p:spPr>
          <a:xfrm>
            <a:off x="141316" y="6398309"/>
            <a:ext cx="1980029" cy="646331"/>
          </a:xfrm>
          <a:prstGeom prst="rect">
            <a:avLst/>
          </a:prstGeom>
          <a:noFill/>
        </p:spPr>
        <p:txBody>
          <a:bodyPr wrap="none" rtlCol="0">
            <a:spAutoFit/>
          </a:bodyPr>
          <a:lstStyle/>
          <a:p>
            <a:r>
              <a:rPr lang="en-US" kern="0" dirty="0"/>
              <a:t>Casey et al. 2016</a:t>
            </a:r>
          </a:p>
          <a:p>
            <a:endParaRPr lang="en-US" dirty="0"/>
          </a:p>
        </p:txBody>
      </p:sp>
    </p:spTree>
    <p:extLst>
      <p:ext uri="{BB962C8B-B14F-4D97-AF65-F5344CB8AC3E}">
        <p14:creationId xmlns:p14="http://schemas.microsoft.com/office/powerpoint/2010/main" val="12670091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237D7DF-9AD7-4059-B3F7-7E0FDCAE5550}"/>
              </a:ext>
            </a:extLst>
          </p:cNvPr>
          <p:cNvSpPr>
            <a:spLocks noGrp="1"/>
          </p:cNvSpPr>
          <p:nvPr>
            <p:ph type="sldNum" sz="quarter" idx="4"/>
          </p:nvPr>
        </p:nvSpPr>
        <p:spPr/>
        <p:txBody>
          <a:bodyPr/>
          <a:lstStyle/>
          <a:p>
            <a:fld id="{042AED99-7FB4-404E-8A97-64753DCE42EC}" type="slidenum">
              <a:rPr lang="en-US" smtClean="0"/>
              <a:pPr/>
              <a:t>58</a:t>
            </a:fld>
            <a:endParaRPr lang="en-US" dirty="0"/>
          </a:p>
        </p:txBody>
      </p:sp>
      <p:sp>
        <p:nvSpPr>
          <p:cNvPr id="4" name="Slide Number Placeholder 3">
            <a:extLst>
              <a:ext uri="{FF2B5EF4-FFF2-40B4-BE49-F238E27FC236}">
                <a16:creationId xmlns:a16="http://schemas.microsoft.com/office/drawing/2014/main" id="{97C712D2-B847-4166-AA2E-4FADB8D9CB1B}"/>
              </a:ext>
            </a:extLst>
          </p:cNvPr>
          <p:cNvSpPr>
            <a:spLocks noGrp="1"/>
          </p:cNvSpPr>
          <p:nvPr>
            <p:ph type="sldNum" sz="quarter" idx="4"/>
          </p:nvPr>
        </p:nvSpPr>
        <p:spPr/>
        <p:txBody>
          <a:bodyPr/>
          <a:lstStyle/>
          <a:p>
            <a:fld id="{042AED99-7FB4-404E-8A97-64753DCE42EC}" type="slidenum">
              <a:rPr lang="en-US" smtClean="0"/>
              <a:pPr/>
              <a:t>58</a:t>
            </a:fld>
            <a:endParaRPr lang="en-US"/>
          </a:p>
        </p:txBody>
      </p:sp>
      <p:sp>
        <p:nvSpPr>
          <p:cNvPr id="2" name="Title 1">
            <a:extLst>
              <a:ext uri="{FF2B5EF4-FFF2-40B4-BE49-F238E27FC236}">
                <a16:creationId xmlns:a16="http://schemas.microsoft.com/office/drawing/2014/main" id="{12C43D6F-1057-4F7B-BECB-BA627588AF00}"/>
              </a:ext>
            </a:extLst>
          </p:cNvPr>
          <p:cNvSpPr>
            <a:spLocks noGrp="1"/>
          </p:cNvSpPr>
          <p:nvPr>
            <p:ph type="title" idx="4294967295"/>
          </p:nvPr>
        </p:nvSpPr>
        <p:spPr>
          <a:xfrm>
            <a:off x="457200" y="95250"/>
            <a:ext cx="8229600" cy="365125"/>
          </a:xfrm>
        </p:spPr>
        <p:txBody>
          <a:bodyPr/>
          <a:lstStyle/>
          <a:p>
            <a:r>
              <a:rPr lang="en-US" sz="3200" dirty="0"/>
              <a:t>Retrospective cohort example</a:t>
            </a:r>
          </a:p>
        </p:txBody>
      </p:sp>
      <p:pic>
        <p:nvPicPr>
          <p:cNvPr id="5" name="Picture 4">
            <a:extLst>
              <a:ext uri="{FF2B5EF4-FFF2-40B4-BE49-F238E27FC236}">
                <a16:creationId xmlns:a16="http://schemas.microsoft.com/office/drawing/2014/main" id="{C940501B-9E59-4C04-A0F0-20FB347BB857}"/>
              </a:ext>
            </a:extLst>
          </p:cNvPr>
          <p:cNvPicPr>
            <a:picLocks noChangeAspect="1"/>
          </p:cNvPicPr>
          <p:nvPr/>
        </p:nvPicPr>
        <p:blipFill>
          <a:blip r:embed="rId2"/>
          <a:stretch>
            <a:fillRect/>
          </a:stretch>
        </p:blipFill>
        <p:spPr>
          <a:xfrm>
            <a:off x="256032" y="517715"/>
            <a:ext cx="7928169" cy="6062472"/>
          </a:xfrm>
          <a:prstGeom prst="rect">
            <a:avLst/>
          </a:prstGeom>
        </p:spPr>
      </p:pic>
      <p:pic>
        <p:nvPicPr>
          <p:cNvPr id="6" name="Picture 5">
            <a:extLst>
              <a:ext uri="{FF2B5EF4-FFF2-40B4-BE49-F238E27FC236}">
                <a16:creationId xmlns:a16="http://schemas.microsoft.com/office/drawing/2014/main" id="{2D4CD20C-3BB8-47EC-8A20-B6765526CDA8}"/>
              </a:ext>
            </a:extLst>
          </p:cNvPr>
          <p:cNvPicPr>
            <a:picLocks noChangeAspect="1"/>
          </p:cNvPicPr>
          <p:nvPr/>
        </p:nvPicPr>
        <p:blipFill>
          <a:blip r:embed="rId3"/>
          <a:stretch>
            <a:fillRect/>
          </a:stretch>
        </p:blipFill>
        <p:spPr>
          <a:xfrm>
            <a:off x="3864553" y="6484791"/>
            <a:ext cx="3755447" cy="365126"/>
          </a:xfrm>
          <a:prstGeom prst="rect">
            <a:avLst/>
          </a:prstGeom>
        </p:spPr>
      </p:pic>
    </p:spTree>
    <p:extLst>
      <p:ext uri="{BB962C8B-B14F-4D97-AF65-F5344CB8AC3E}">
        <p14:creationId xmlns:p14="http://schemas.microsoft.com/office/powerpoint/2010/main" val="336252766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457200" y="199160"/>
            <a:ext cx="8229600" cy="1139825"/>
          </a:xfrm>
        </p:spPr>
        <p:txBody>
          <a:bodyPr>
            <a:noAutofit/>
          </a:bodyPr>
          <a:lstStyle/>
          <a:p>
            <a:r>
              <a:rPr lang="en-US" dirty="0"/>
              <a:t>Cohort Studies </a:t>
            </a:r>
          </a:p>
        </p:txBody>
      </p:sp>
      <p:sp>
        <p:nvSpPr>
          <p:cNvPr id="50179" name="Rectangle 3"/>
          <p:cNvSpPr>
            <a:spLocks noGrp="1" noChangeArrowheads="1"/>
          </p:cNvSpPr>
          <p:nvPr>
            <p:ph sz="half" idx="1"/>
          </p:nvPr>
        </p:nvSpPr>
        <p:spPr>
          <a:xfrm>
            <a:off x="665018" y="2306784"/>
            <a:ext cx="3034145" cy="4953001"/>
          </a:xfrm>
        </p:spPr>
        <p:txBody>
          <a:bodyPr/>
          <a:lstStyle/>
          <a:p>
            <a:pPr>
              <a:lnSpc>
                <a:spcPct val="80000"/>
              </a:lnSpc>
              <a:buFont typeface="Wingdings" pitchFamily="16" charset="2"/>
              <a:buNone/>
            </a:pPr>
            <a:endParaRPr lang="en-US" sz="1000" b="1" u="sng" dirty="0"/>
          </a:p>
          <a:p>
            <a:pPr>
              <a:lnSpc>
                <a:spcPct val="80000"/>
              </a:lnSpc>
            </a:pPr>
            <a:r>
              <a:rPr lang="en-US" sz="2400" dirty="0"/>
              <a:t>Directly estimate rates and risks</a:t>
            </a:r>
          </a:p>
          <a:p>
            <a:pPr marL="0" indent="0">
              <a:lnSpc>
                <a:spcPct val="80000"/>
              </a:lnSpc>
              <a:buNone/>
            </a:pPr>
            <a:endParaRPr lang="en-US" sz="2400" dirty="0"/>
          </a:p>
          <a:p>
            <a:pPr>
              <a:lnSpc>
                <a:spcPct val="80000"/>
              </a:lnSpc>
              <a:buSzPct val="100000"/>
              <a:buFont typeface="Arial"/>
              <a:buChar char="•"/>
            </a:pPr>
            <a:r>
              <a:rPr lang="en-US" sz="2400" dirty="0"/>
              <a:t>Good for rare exposures</a:t>
            </a:r>
          </a:p>
          <a:p>
            <a:pPr>
              <a:lnSpc>
                <a:spcPct val="80000"/>
              </a:lnSpc>
              <a:buSzPct val="100000"/>
              <a:buFont typeface="Arial"/>
              <a:buChar char="•"/>
            </a:pPr>
            <a:endParaRPr lang="en-US" sz="900" dirty="0"/>
          </a:p>
          <a:p>
            <a:pPr>
              <a:lnSpc>
                <a:spcPct val="80000"/>
              </a:lnSpc>
              <a:buSzPct val="100000"/>
              <a:buFont typeface="Arial"/>
              <a:buChar char="•"/>
            </a:pPr>
            <a:r>
              <a:rPr lang="en-US" sz="2400" dirty="0"/>
              <a:t>Good for multiple outcomes</a:t>
            </a:r>
          </a:p>
          <a:p>
            <a:pPr>
              <a:lnSpc>
                <a:spcPct val="80000"/>
              </a:lnSpc>
              <a:buSzPct val="100000"/>
              <a:buFont typeface="Arial"/>
              <a:buChar char="•"/>
            </a:pPr>
            <a:endParaRPr lang="en-US" sz="900" dirty="0"/>
          </a:p>
          <a:p>
            <a:pPr>
              <a:lnSpc>
                <a:spcPct val="80000"/>
              </a:lnSpc>
              <a:buSzPct val="100000"/>
              <a:buFont typeface="Arial"/>
              <a:buChar char="•"/>
            </a:pPr>
            <a:r>
              <a:rPr lang="en-US" sz="2400" dirty="0"/>
              <a:t>Provides evidence of temporality between exposure and outcome</a:t>
            </a:r>
            <a:endParaRPr lang="en-US" sz="900" dirty="0"/>
          </a:p>
          <a:p>
            <a:pPr>
              <a:lnSpc>
                <a:spcPct val="80000"/>
              </a:lnSpc>
              <a:buSzPct val="100000"/>
              <a:buFont typeface="Arial"/>
              <a:buChar char="•"/>
            </a:pPr>
            <a:endParaRPr lang="en-US" sz="600" dirty="0"/>
          </a:p>
          <a:p>
            <a:pPr>
              <a:lnSpc>
                <a:spcPct val="80000"/>
              </a:lnSpc>
            </a:pPr>
            <a:endParaRPr lang="en-US" sz="1800" u="sng" dirty="0">
              <a:solidFill>
                <a:srgbClr val="002060"/>
              </a:solidFill>
            </a:endParaRPr>
          </a:p>
        </p:txBody>
      </p:sp>
      <p:sp>
        <p:nvSpPr>
          <p:cNvPr id="2" name="TextBox 1"/>
          <p:cNvSpPr txBox="1"/>
          <p:nvPr/>
        </p:nvSpPr>
        <p:spPr>
          <a:xfrm>
            <a:off x="1163782" y="1641901"/>
            <a:ext cx="1811714" cy="461665"/>
          </a:xfrm>
          <a:prstGeom prst="rect">
            <a:avLst/>
          </a:prstGeom>
          <a:noFill/>
        </p:spPr>
        <p:txBody>
          <a:bodyPr wrap="none" rtlCol="0">
            <a:spAutoFit/>
          </a:bodyPr>
          <a:lstStyle/>
          <a:p>
            <a:r>
              <a:rPr lang="en-US" sz="2400" dirty="0">
                <a:solidFill>
                  <a:schemeClr val="tx2"/>
                </a:solidFill>
              </a:rPr>
              <a:t>Advantages</a:t>
            </a:r>
          </a:p>
        </p:txBody>
      </p:sp>
      <p:sp>
        <p:nvSpPr>
          <p:cNvPr id="5" name="Rectangle 4"/>
          <p:cNvSpPr>
            <a:spLocks noGrp="1" noChangeArrowheads="1"/>
          </p:cNvSpPr>
          <p:nvPr>
            <p:ph sz="half" idx="1"/>
          </p:nvPr>
        </p:nvSpPr>
        <p:spPr>
          <a:xfrm>
            <a:off x="5257799" y="2118884"/>
            <a:ext cx="2817577" cy="4953000"/>
          </a:xfrm>
        </p:spPr>
        <p:txBody>
          <a:bodyPr>
            <a:noAutofit/>
          </a:bodyPr>
          <a:lstStyle/>
          <a:p>
            <a:pPr>
              <a:lnSpc>
                <a:spcPct val="80000"/>
              </a:lnSpc>
              <a:buFont typeface="Wingdings" pitchFamily="16" charset="2"/>
              <a:buNone/>
            </a:pPr>
            <a:endParaRPr lang="en-US" sz="2400" b="1" u="sng" dirty="0"/>
          </a:p>
          <a:p>
            <a:pPr>
              <a:lnSpc>
                <a:spcPct val="80000"/>
              </a:lnSpc>
            </a:pPr>
            <a:r>
              <a:rPr lang="en-US" sz="2400" dirty="0">
                <a:hlinkClick r:id="rId3"/>
              </a:rPr>
              <a:t>Expensive</a:t>
            </a:r>
            <a:endParaRPr lang="en-US" sz="2400" dirty="0"/>
          </a:p>
          <a:p>
            <a:pPr>
              <a:lnSpc>
                <a:spcPct val="80000"/>
              </a:lnSpc>
            </a:pPr>
            <a:endParaRPr lang="en-US" sz="2400" dirty="0"/>
          </a:p>
          <a:p>
            <a:pPr>
              <a:lnSpc>
                <a:spcPct val="80000"/>
              </a:lnSpc>
            </a:pPr>
            <a:r>
              <a:rPr lang="en-US" sz="2400" dirty="0"/>
              <a:t>Time-consuming</a:t>
            </a:r>
          </a:p>
          <a:p>
            <a:pPr>
              <a:lnSpc>
                <a:spcPct val="80000"/>
              </a:lnSpc>
            </a:pPr>
            <a:endParaRPr lang="en-US" sz="2400" dirty="0"/>
          </a:p>
          <a:p>
            <a:pPr>
              <a:lnSpc>
                <a:spcPct val="80000"/>
              </a:lnSpc>
            </a:pPr>
            <a:r>
              <a:rPr lang="en-US" sz="2400" dirty="0"/>
              <a:t>Resource-intensive</a:t>
            </a:r>
          </a:p>
          <a:p>
            <a:pPr>
              <a:lnSpc>
                <a:spcPct val="80000"/>
              </a:lnSpc>
            </a:pPr>
            <a:endParaRPr lang="en-US" sz="2400" dirty="0"/>
          </a:p>
          <a:p>
            <a:pPr>
              <a:lnSpc>
                <a:spcPct val="80000"/>
              </a:lnSpc>
            </a:pPr>
            <a:r>
              <a:rPr lang="en-US" sz="2400" dirty="0"/>
              <a:t>Inefficient for rare outcomes</a:t>
            </a:r>
          </a:p>
          <a:p>
            <a:pPr>
              <a:lnSpc>
                <a:spcPct val="80000"/>
              </a:lnSpc>
              <a:buNone/>
            </a:pPr>
            <a:endParaRPr lang="en-US" sz="2400" dirty="0"/>
          </a:p>
          <a:p>
            <a:pPr>
              <a:lnSpc>
                <a:spcPct val="80000"/>
              </a:lnSpc>
            </a:pPr>
            <a:r>
              <a:rPr lang="en-US" sz="2400" dirty="0"/>
              <a:t>Loss to follow-up</a:t>
            </a:r>
          </a:p>
        </p:txBody>
      </p:sp>
      <p:sp>
        <p:nvSpPr>
          <p:cNvPr id="6" name="TextBox 5"/>
          <p:cNvSpPr txBox="1"/>
          <p:nvPr/>
        </p:nvSpPr>
        <p:spPr>
          <a:xfrm>
            <a:off x="5257799" y="1641901"/>
            <a:ext cx="2223686" cy="461665"/>
          </a:xfrm>
          <a:prstGeom prst="rect">
            <a:avLst/>
          </a:prstGeom>
          <a:noFill/>
        </p:spPr>
        <p:txBody>
          <a:bodyPr wrap="none" rtlCol="0">
            <a:spAutoFit/>
          </a:bodyPr>
          <a:lstStyle/>
          <a:p>
            <a:r>
              <a:rPr lang="en-US" sz="2400" dirty="0">
                <a:solidFill>
                  <a:schemeClr val="tx2"/>
                </a:solidFill>
              </a:rPr>
              <a:t>Disadvantages</a:t>
            </a:r>
          </a:p>
        </p:txBody>
      </p:sp>
    </p:spTree>
    <p:extLst>
      <p:ext uri="{BB962C8B-B14F-4D97-AF65-F5344CB8AC3E}">
        <p14:creationId xmlns:p14="http://schemas.microsoft.com/office/powerpoint/2010/main" val="2558550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57A0B-26FF-4D18-835A-AE7AFC1367E2}"/>
              </a:ext>
            </a:extLst>
          </p:cNvPr>
          <p:cNvSpPr>
            <a:spLocks noGrp="1"/>
          </p:cNvSpPr>
          <p:nvPr>
            <p:ph type="title"/>
          </p:nvPr>
        </p:nvSpPr>
        <p:spPr/>
        <p:txBody>
          <a:bodyPr/>
          <a:lstStyle/>
          <a:p>
            <a:r>
              <a:rPr lang="en-US" dirty="0"/>
              <a:t>Team project topic Part 1</a:t>
            </a:r>
          </a:p>
        </p:txBody>
      </p:sp>
      <p:sp>
        <p:nvSpPr>
          <p:cNvPr id="3" name="Content Placeholder 2">
            <a:extLst>
              <a:ext uri="{FF2B5EF4-FFF2-40B4-BE49-F238E27FC236}">
                <a16:creationId xmlns:a16="http://schemas.microsoft.com/office/drawing/2014/main" id="{4B2A44CD-A2CF-4FB4-A7AE-2877735C599D}"/>
              </a:ext>
            </a:extLst>
          </p:cNvPr>
          <p:cNvSpPr>
            <a:spLocks noGrp="1"/>
          </p:cNvSpPr>
          <p:nvPr>
            <p:ph idx="1"/>
          </p:nvPr>
        </p:nvSpPr>
        <p:spPr/>
        <p:txBody>
          <a:bodyPr/>
          <a:lstStyle/>
          <a:p>
            <a:r>
              <a:rPr lang="en-US" dirty="0"/>
              <a:t>Put your topic in context</a:t>
            </a:r>
          </a:p>
          <a:p>
            <a:pPr lvl="1"/>
            <a:r>
              <a:rPr lang="en-US" dirty="0"/>
              <a:t>WHY IS IT of Public Health importance?</a:t>
            </a:r>
          </a:p>
          <a:p>
            <a:pPr lvl="2"/>
            <a:r>
              <a:rPr lang="en-US" dirty="0"/>
              <a:t>Example</a:t>
            </a:r>
          </a:p>
          <a:p>
            <a:pPr lvl="3"/>
            <a:r>
              <a:rPr lang="en-US" dirty="0"/>
              <a:t>Hypothesis: Those on financial add cook more at home. </a:t>
            </a:r>
          </a:p>
          <a:p>
            <a:pPr lvl="3"/>
            <a:r>
              <a:rPr lang="en-US" dirty="0"/>
              <a:t>How are you going to use your findings? Justify an educational intervention? Argue for more resources? Implications for healthy food availability near campus? </a:t>
            </a:r>
          </a:p>
        </p:txBody>
      </p:sp>
      <p:sp>
        <p:nvSpPr>
          <p:cNvPr id="4" name="Slide Number Placeholder 3">
            <a:extLst>
              <a:ext uri="{FF2B5EF4-FFF2-40B4-BE49-F238E27FC236}">
                <a16:creationId xmlns:a16="http://schemas.microsoft.com/office/drawing/2014/main" id="{442130DB-CAF4-4E01-85BE-19B2BAE0678F}"/>
              </a:ext>
            </a:extLst>
          </p:cNvPr>
          <p:cNvSpPr>
            <a:spLocks noGrp="1"/>
          </p:cNvSpPr>
          <p:nvPr>
            <p:ph type="sldNum" sz="quarter" idx="4"/>
          </p:nvPr>
        </p:nvSpPr>
        <p:spPr/>
        <p:txBody>
          <a:bodyPr/>
          <a:lstStyle/>
          <a:p>
            <a:fld id="{042AED99-7FB4-404E-8A97-64753DCE42EC}" type="slidenum">
              <a:rPr lang="en-US" smtClean="0"/>
              <a:pPr/>
              <a:t>6</a:t>
            </a:fld>
            <a:endParaRPr lang="en-US" dirty="0"/>
          </a:p>
        </p:txBody>
      </p:sp>
    </p:spTree>
    <p:extLst>
      <p:ext uri="{BB962C8B-B14F-4D97-AF65-F5344CB8AC3E}">
        <p14:creationId xmlns:p14="http://schemas.microsoft.com/office/powerpoint/2010/main" val="81073566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Cohort Study Measures</a:t>
            </a:r>
          </a:p>
        </p:txBody>
      </p:sp>
      <p:sp>
        <p:nvSpPr>
          <p:cNvPr id="3" name="Content Placeholder 2"/>
          <p:cNvSpPr>
            <a:spLocks noGrp="1"/>
          </p:cNvSpPr>
          <p:nvPr>
            <p:ph idx="1"/>
          </p:nvPr>
        </p:nvSpPr>
        <p:spPr>
          <a:xfrm>
            <a:off x="457200" y="1600200"/>
            <a:ext cx="8229600" cy="5029200"/>
          </a:xfrm>
        </p:spPr>
        <p:txBody>
          <a:bodyPr>
            <a:normAutofit/>
          </a:bodyPr>
          <a:lstStyle/>
          <a:p>
            <a:r>
              <a:rPr lang="en-US" dirty="0"/>
              <a:t>Measures of Disease Occurrence</a:t>
            </a:r>
          </a:p>
          <a:p>
            <a:pPr lvl="1"/>
            <a:r>
              <a:rPr lang="en-US" dirty="0"/>
              <a:t>Risk (R)</a:t>
            </a:r>
          </a:p>
          <a:p>
            <a:pPr lvl="1"/>
            <a:r>
              <a:rPr lang="en-US" dirty="0"/>
              <a:t>Rate (IR)</a:t>
            </a:r>
          </a:p>
          <a:p>
            <a:pPr marL="457200" lvl="1" indent="0">
              <a:buNone/>
            </a:pPr>
            <a:endParaRPr lang="en-US" dirty="0"/>
          </a:p>
          <a:p>
            <a:r>
              <a:rPr lang="en-US" dirty="0"/>
              <a:t>Measures of Association</a:t>
            </a:r>
          </a:p>
          <a:p>
            <a:pPr>
              <a:buNone/>
            </a:pPr>
            <a:r>
              <a:rPr lang="en-US" dirty="0"/>
              <a:t>	Risk Difference (RD)</a:t>
            </a:r>
          </a:p>
          <a:p>
            <a:pPr lvl="1"/>
            <a:r>
              <a:rPr lang="en-US" dirty="0"/>
              <a:t>Risk Ratio (RR)</a:t>
            </a:r>
          </a:p>
          <a:p>
            <a:pPr lvl="1"/>
            <a:r>
              <a:rPr lang="en-US" dirty="0"/>
              <a:t>Rate Ratio (IRR)</a:t>
            </a:r>
          </a:p>
          <a:p>
            <a:pPr lvl="1"/>
            <a:endParaRPr lang="en-US" dirty="0"/>
          </a:p>
          <a:p>
            <a:pPr lvl="1"/>
            <a:endParaRPr lang="en-US" dirty="0"/>
          </a:p>
          <a:p>
            <a:pPr lvl="1"/>
            <a:endParaRPr lang="en-US" dirty="0"/>
          </a:p>
        </p:txBody>
      </p:sp>
      <p:sp>
        <p:nvSpPr>
          <p:cNvPr id="4" name="Slide Number Placeholder 3"/>
          <p:cNvSpPr>
            <a:spLocks noGrp="1"/>
          </p:cNvSpPr>
          <p:nvPr>
            <p:ph type="sldNum" sz="quarter" idx="4"/>
          </p:nvPr>
        </p:nvSpPr>
        <p:spPr>
          <a:xfrm>
            <a:off x="6553200" y="6356350"/>
            <a:ext cx="2133600" cy="365125"/>
          </a:xfrm>
        </p:spPr>
        <p:txBody>
          <a:bodyPr/>
          <a:lstStyle/>
          <a:p>
            <a:fld id="{042AED99-7FB4-404E-8A97-64753DCE42EC}" type="slidenum">
              <a:rPr lang="en-US" smtClean="0"/>
              <a:pPr/>
              <a:t>60</a:t>
            </a:fld>
            <a:endParaRPr 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22"/>
          <p:cNvSpPr>
            <a:spLocks noChangeArrowheads="1"/>
          </p:cNvSpPr>
          <p:nvPr/>
        </p:nvSpPr>
        <p:spPr bwMode="auto">
          <a:xfrm>
            <a:off x="2903500" y="1123345"/>
            <a:ext cx="3416300" cy="3005959"/>
          </a:xfrm>
          <a:prstGeom prst="rect">
            <a:avLst/>
          </a:prstGeom>
          <a:solidFill>
            <a:schemeClr val="accent1"/>
          </a:solidFill>
          <a:ln w="12700">
            <a:solidFill>
              <a:schemeClr val="tx1"/>
            </a:solidFill>
            <a:miter lim="800000"/>
            <a:headEnd/>
            <a:tailEnd/>
          </a:ln>
          <a:effectLst/>
        </p:spPr>
        <p:txBody>
          <a:bodyPr wrap="none" anchor="ctr"/>
          <a:lstStyle/>
          <a:p>
            <a:endParaRPr lang="en-US"/>
          </a:p>
        </p:txBody>
      </p:sp>
      <p:sp>
        <p:nvSpPr>
          <p:cNvPr id="13" name="Line 23"/>
          <p:cNvSpPr>
            <a:spLocks noChangeShapeType="1"/>
          </p:cNvSpPr>
          <p:nvPr/>
        </p:nvSpPr>
        <p:spPr bwMode="auto">
          <a:xfrm flipH="1">
            <a:off x="4611647" y="1123343"/>
            <a:ext cx="0" cy="3005959"/>
          </a:xfrm>
          <a:prstGeom prst="line">
            <a:avLst/>
          </a:prstGeom>
          <a:noFill/>
          <a:ln w="12700">
            <a:solidFill>
              <a:schemeClr val="tx1"/>
            </a:solidFill>
            <a:round/>
            <a:headEnd/>
            <a:tailEnd/>
          </a:ln>
          <a:effectLst/>
        </p:spPr>
        <p:txBody>
          <a:bodyPr wrap="none" anchor="ctr"/>
          <a:lstStyle/>
          <a:p>
            <a:endParaRPr lang="en-US"/>
          </a:p>
        </p:txBody>
      </p:sp>
      <p:sp>
        <p:nvSpPr>
          <p:cNvPr id="14" name="Line 24"/>
          <p:cNvSpPr>
            <a:spLocks noChangeShapeType="1"/>
          </p:cNvSpPr>
          <p:nvPr/>
        </p:nvSpPr>
        <p:spPr bwMode="auto">
          <a:xfrm>
            <a:off x="2903503" y="2626020"/>
            <a:ext cx="3416300" cy="0"/>
          </a:xfrm>
          <a:prstGeom prst="line">
            <a:avLst/>
          </a:prstGeom>
          <a:noFill/>
          <a:ln w="12700">
            <a:solidFill>
              <a:schemeClr val="tx1"/>
            </a:solidFill>
            <a:round/>
            <a:headEnd/>
            <a:tailEnd/>
          </a:ln>
          <a:effectLst/>
        </p:spPr>
        <p:txBody>
          <a:bodyPr wrap="none" anchor="ctr"/>
          <a:lstStyle/>
          <a:p>
            <a:endParaRPr lang="en-US"/>
          </a:p>
        </p:txBody>
      </p:sp>
      <p:sp>
        <p:nvSpPr>
          <p:cNvPr id="8" name="Rectangle 20"/>
          <p:cNvSpPr>
            <a:spLocks noChangeArrowheads="1"/>
          </p:cNvSpPr>
          <p:nvPr/>
        </p:nvSpPr>
        <p:spPr bwMode="auto">
          <a:xfrm>
            <a:off x="1371288" y="1501511"/>
            <a:ext cx="1592317" cy="459100"/>
          </a:xfrm>
          <a:prstGeom prst="rect">
            <a:avLst/>
          </a:prstGeom>
          <a:noFill/>
          <a:ln w="12700">
            <a:noFill/>
            <a:miter lim="800000"/>
            <a:headEnd/>
            <a:tailEnd/>
          </a:ln>
          <a:effectLst/>
        </p:spPr>
        <p:txBody>
          <a:bodyPr wrap="square" lIns="90488" tIns="44450" rIns="90488" bIns="44450">
            <a:spAutoFit/>
          </a:bodyPr>
          <a:lstStyle/>
          <a:p>
            <a:r>
              <a:rPr lang="en-US" sz="2400" dirty="0"/>
              <a:t>Exposed</a:t>
            </a:r>
          </a:p>
        </p:txBody>
      </p:sp>
      <p:sp>
        <p:nvSpPr>
          <p:cNvPr id="9" name="Rectangle 20"/>
          <p:cNvSpPr>
            <a:spLocks noChangeArrowheads="1"/>
          </p:cNvSpPr>
          <p:nvPr/>
        </p:nvSpPr>
        <p:spPr bwMode="auto">
          <a:xfrm>
            <a:off x="787970" y="2923240"/>
            <a:ext cx="2396359" cy="459100"/>
          </a:xfrm>
          <a:prstGeom prst="rect">
            <a:avLst/>
          </a:prstGeom>
          <a:noFill/>
          <a:ln w="12700">
            <a:noFill/>
            <a:miter lim="800000"/>
            <a:headEnd/>
            <a:tailEnd/>
          </a:ln>
          <a:effectLst/>
        </p:spPr>
        <p:txBody>
          <a:bodyPr wrap="square" lIns="90488" tIns="44450" rIns="90488" bIns="44450">
            <a:spAutoFit/>
          </a:bodyPr>
          <a:lstStyle/>
          <a:p>
            <a:r>
              <a:rPr lang="en-US" sz="2400" dirty="0"/>
              <a:t>Non-Exposed</a:t>
            </a:r>
          </a:p>
        </p:txBody>
      </p:sp>
      <p:sp>
        <p:nvSpPr>
          <p:cNvPr id="10" name="Rectangle 20"/>
          <p:cNvSpPr>
            <a:spLocks noChangeArrowheads="1"/>
          </p:cNvSpPr>
          <p:nvPr/>
        </p:nvSpPr>
        <p:spPr bwMode="auto">
          <a:xfrm>
            <a:off x="3026669" y="477827"/>
            <a:ext cx="1865905" cy="459100"/>
          </a:xfrm>
          <a:prstGeom prst="rect">
            <a:avLst/>
          </a:prstGeom>
          <a:noFill/>
          <a:ln w="12700">
            <a:noFill/>
            <a:miter lim="800000"/>
            <a:headEnd/>
            <a:tailEnd/>
          </a:ln>
          <a:effectLst/>
        </p:spPr>
        <p:txBody>
          <a:bodyPr wrap="square" lIns="90488" tIns="44450" rIns="90488" bIns="44450">
            <a:spAutoFit/>
          </a:bodyPr>
          <a:lstStyle/>
          <a:p>
            <a:r>
              <a:rPr lang="en-US" sz="2400" dirty="0"/>
              <a:t>Diseased</a:t>
            </a:r>
          </a:p>
        </p:txBody>
      </p:sp>
      <p:sp>
        <p:nvSpPr>
          <p:cNvPr id="11" name="Rectangle 20"/>
          <p:cNvSpPr>
            <a:spLocks noChangeArrowheads="1"/>
          </p:cNvSpPr>
          <p:nvPr/>
        </p:nvSpPr>
        <p:spPr bwMode="auto">
          <a:xfrm>
            <a:off x="4598273" y="15357"/>
            <a:ext cx="1865905" cy="828432"/>
          </a:xfrm>
          <a:prstGeom prst="rect">
            <a:avLst/>
          </a:prstGeom>
          <a:noFill/>
          <a:ln w="12700">
            <a:noFill/>
            <a:miter lim="800000"/>
            <a:headEnd/>
            <a:tailEnd/>
          </a:ln>
          <a:effectLst/>
        </p:spPr>
        <p:txBody>
          <a:bodyPr wrap="square" lIns="90488" tIns="44450" rIns="90488" bIns="44450">
            <a:spAutoFit/>
          </a:bodyPr>
          <a:lstStyle/>
          <a:p>
            <a:pPr algn="ctr"/>
            <a:r>
              <a:rPr lang="en-US" sz="2400" dirty="0"/>
              <a:t>Non-Diseased</a:t>
            </a:r>
          </a:p>
        </p:txBody>
      </p:sp>
      <p:sp>
        <p:nvSpPr>
          <p:cNvPr id="17" name="Rectangle 25"/>
          <p:cNvSpPr>
            <a:spLocks noChangeArrowheads="1"/>
          </p:cNvSpPr>
          <p:nvPr/>
        </p:nvSpPr>
        <p:spPr bwMode="auto">
          <a:xfrm>
            <a:off x="3566122" y="1452358"/>
            <a:ext cx="435429"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a</a:t>
            </a:r>
            <a:endParaRPr lang="en-US" sz="2800" baseline="-25000" dirty="0">
              <a:solidFill>
                <a:schemeClr val="bg1"/>
              </a:solidFill>
            </a:endParaRPr>
          </a:p>
        </p:txBody>
      </p:sp>
      <p:sp>
        <p:nvSpPr>
          <p:cNvPr id="18" name="Rectangle 25"/>
          <p:cNvSpPr>
            <a:spLocks noChangeArrowheads="1"/>
          </p:cNvSpPr>
          <p:nvPr/>
        </p:nvSpPr>
        <p:spPr bwMode="auto">
          <a:xfrm>
            <a:off x="5236882" y="1494702"/>
            <a:ext cx="435428"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b</a:t>
            </a:r>
            <a:endParaRPr lang="en-US" sz="2800" baseline="-25000" dirty="0">
              <a:solidFill>
                <a:schemeClr val="bg1"/>
              </a:solidFill>
            </a:endParaRPr>
          </a:p>
        </p:txBody>
      </p:sp>
      <p:sp>
        <p:nvSpPr>
          <p:cNvPr id="19" name="Rectangle 25"/>
          <p:cNvSpPr>
            <a:spLocks noChangeArrowheads="1"/>
          </p:cNvSpPr>
          <p:nvPr/>
        </p:nvSpPr>
        <p:spPr bwMode="auto">
          <a:xfrm>
            <a:off x="3581888" y="2946367"/>
            <a:ext cx="401549"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c</a:t>
            </a:r>
            <a:endParaRPr lang="en-US" sz="2800" baseline="-25000" dirty="0">
              <a:solidFill>
                <a:schemeClr val="bg1"/>
              </a:solidFill>
            </a:endParaRPr>
          </a:p>
        </p:txBody>
      </p:sp>
      <p:sp>
        <p:nvSpPr>
          <p:cNvPr id="20" name="Rectangle 25"/>
          <p:cNvSpPr>
            <a:spLocks noChangeArrowheads="1"/>
          </p:cNvSpPr>
          <p:nvPr/>
        </p:nvSpPr>
        <p:spPr bwMode="auto">
          <a:xfrm>
            <a:off x="5270461" y="2946366"/>
            <a:ext cx="399802" cy="520655"/>
          </a:xfrm>
          <a:prstGeom prst="rect">
            <a:avLst/>
          </a:prstGeom>
          <a:noFill/>
          <a:ln w="12700">
            <a:noFill/>
            <a:miter lim="800000"/>
            <a:headEnd/>
            <a:tailEnd/>
          </a:ln>
          <a:effectLst/>
        </p:spPr>
        <p:txBody>
          <a:bodyPr wrap="square" lIns="90488" tIns="44450" rIns="90488" bIns="44450">
            <a:spAutoFit/>
          </a:bodyPr>
          <a:lstStyle/>
          <a:p>
            <a:r>
              <a:rPr lang="en-US" sz="2800" dirty="0">
                <a:solidFill>
                  <a:schemeClr val="bg1"/>
                </a:solidFill>
              </a:rPr>
              <a:t>d</a:t>
            </a:r>
            <a:endParaRPr lang="en-US" sz="2800" baseline="-25000" dirty="0">
              <a:solidFill>
                <a:schemeClr val="bg1"/>
              </a:solidFill>
            </a:endParaRPr>
          </a:p>
        </p:txBody>
      </p:sp>
      <p:sp>
        <p:nvSpPr>
          <p:cNvPr id="21" name="TextBox 20"/>
          <p:cNvSpPr txBox="1"/>
          <p:nvPr/>
        </p:nvSpPr>
        <p:spPr>
          <a:xfrm>
            <a:off x="6353816" y="1398798"/>
            <a:ext cx="912429" cy="461665"/>
          </a:xfrm>
          <a:prstGeom prst="rect">
            <a:avLst/>
          </a:prstGeom>
          <a:noFill/>
        </p:spPr>
        <p:txBody>
          <a:bodyPr wrap="none" rtlCol="0">
            <a:spAutoFit/>
          </a:bodyPr>
          <a:lstStyle/>
          <a:p>
            <a:r>
              <a:rPr lang="en-US" sz="2400" dirty="0"/>
              <a:t>(</a:t>
            </a:r>
            <a:r>
              <a:rPr lang="en-US" sz="2400" dirty="0" err="1"/>
              <a:t>a+b</a:t>
            </a:r>
            <a:r>
              <a:rPr lang="en-US" sz="2400" dirty="0"/>
              <a:t>)</a:t>
            </a:r>
          </a:p>
        </p:txBody>
      </p:sp>
      <p:sp>
        <p:nvSpPr>
          <p:cNvPr id="22" name="TextBox 21"/>
          <p:cNvSpPr txBox="1"/>
          <p:nvPr/>
        </p:nvSpPr>
        <p:spPr>
          <a:xfrm>
            <a:off x="6353816" y="3028734"/>
            <a:ext cx="894797" cy="461665"/>
          </a:xfrm>
          <a:prstGeom prst="rect">
            <a:avLst/>
          </a:prstGeom>
          <a:noFill/>
        </p:spPr>
        <p:txBody>
          <a:bodyPr wrap="none" rtlCol="0">
            <a:spAutoFit/>
          </a:bodyPr>
          <a:lstStyle/>
          <a:p>
            <a:r>
              <a:rPr lang="en-US" sz="2400" dirty="0"/>
              <a:t>(</a:t>
            </a:r>
            <a:r>
              <a:rPr lang="en-US" sz="2400" dirty="0" err="1"/>
              <a:t>c+d</a:t>
            </a:r>
            <a:r>
              <a:rPr lang="en-US" sz="2400" dirty="0"/>
              <a:t>)</a:t>
            </a:r>
          </a:p>
        </p:txBody>
      </p:sp>
      <p:sp>
        <p:nvSpPr>
          <p:cNvPr id="23" name="TextBox 22"/>
          <p:cNvSpPr txBox="1"/>
          <p:nvPr/>
        </p:nvSpPr>
        <p:spPr>
          <a:xfrm>
            <a:off x="1178204" y="5447625"/>
            <a:ext cx="6955302" cy="461665"/>
          </a:xfrm>
          <a:prstGeom prst="rect">
            <a:avLst/>
          </a:prstGeom>
          <a:noFill/>
        </p:spPr>
        <p:txBody>
          <a:bodyPr wrap="none" rtlCol="0">
            <a:spAutoFit/>
          </a:bodyPr>
          <a:lstStyle/>
          <a:p>
            <a:r>
              <a:rPr lang="en-US" sz="2400" dirty="0"/>
              <a:t>Risk </a:t>
            </a:r>
            <a:r>
              <a:rPr lang="en-US" sz="1600" dirty="0"/>
              <a:t>unexposed </a:t>
            </a:r>
            <a:r>
              <a:rPr lang="en-US" sz="2400" dirty="0"/>
              <a:t> = 	c/ (Total Unexposed)  =    c/(</a:t>
            </a:r>
            <a:r>
              <a:rPr lang="en-US" sz="2400" dirty="0" err="1"/>
              <a:t>c+d</a:t>
            </a:r>
            <a:r>
              <a:rPr lang="en-US" sz="2400" dirty="0"/>
              <a:t>)</a:t>
            </a:r>
          </a:p>
        </p:txBody>
      </p:sp>
      <p:sp>
        <p:nvSpPr>
          <p:cNvPr id="2" name="Rectangle 1"/>
          <p:cNvSpPr/>
          <p:nvPr/>
        </p:nvSpPr>
        <p:spPr>
          <a:xfrm>
            <a:off x="1812722" y="4762308"/>
            <a:ext cx="6716418" cy="461665"/>
          </a:xfrm>
          <a:prstGeom prst="rect">
            <a:avLst/>
          </a:prstGeom>
        </p:spPr>
        <p:txBody>
          <a:bodyPr wrap="square">
            <a:spAutoFit/>
          </a:bodyPr>
          <a:lstStyle/>
          <a:p>
            <a:r>
              <a:rPr lang="en-US" sz="2400" dirty="0"/>
              <a:t>Risk </a:t>
            </a:r>
            <a:r>
              <a:rPr lang="en-US" dirty="0" err="1"/>
              <a:t>exp</a:t>
            </a:r>
            <a:r>
              <a:rPr lang="en-US" sz="2400" dirty="0"/>
              <a:t> =    a/(Total Exposed)       =    a/(</a:t>
            </a:r>
            <a:r>
              <a:rPr lang="en-US" sz="2400" dirty="0" err="1"/>
              <a:t>a+b</a:t>
            </a:r>
            <a:r>
              <a:rPr lang="en-US" sz="2400" dirty="0"/>
              <a:t>)</a:t>
            </a:r>
          </a:p>
        </p:txBody>
      </p:sp>
    </p:spTree>
    <p:extLst>
      <p:ext uri="{BB962C8B-B14F-4D97-AF65-F5344CB8AC3E}">
        <p14:creationId xmlns:p14="http://schemas.microsoft.com/office/powerpoint/2010/main" val="104117330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Doll &amp; Hill Study</a:t>
            </a:r>
          </a:p>
        </p:txBody>
      </p:sp>
      <p:sp>
        <p:nvSpPr>
          <p:cNvPr id="3" name="Content Placeholder 2"/>
          <p:cNvSpPr>
            <a:spLocks noGrp="1"/>
          </p:cNvSpPr>
          <p:nvPr>
            <p:ph idx="1"/>
          </p:nvPr>
        </p:nvSpPr>
        <p:spPr/>
        <p:txBody>
          <a:bodyPr/>
          <a:lstStyle/>
          <a:p>
            <a:r>
              <a:rPr lang="en-US" sz="3200" dirty="0"/>
              <a:t>34,440 British Physicians  </a:t>
            </a:r>
          </a:p>
          <a:p>
            <a:pPr lvl="1"/>
            <a:r>
              <a:rPr lang="en-US" sz="2000" dirty="0"/>
              <a:t>The follow up time was 10 years</a:t>
            </a:r>
          </a:p>
          <a:p>
            <a:pPr lvl="1"/>
            <a:r>
              <a:rPr lang="en-US" sz="2000" dirty="0"/>
              <a:t>Exposure was smoking</a:t>
            </a:r>
          </a:p>
          <a:p>
            <a:pPr lvl="1"/>
            <a:r>
              <a:rPr lang="en-US" sz="2000" dirty="0"/>
              <a:t>Outcome was ischemic heart disease</a:t>
            </a:r>
          </a:p>
          <a:p>
            <a:endParaRPr lang="en-US" sz="3200" dirty="0"/>
          </a:p>
          <a:p>
            <a:r>
              <a:rPr lang="en-US" sz="3200" dirty="0"/>
              <a:t>2,768 of the 28,585 smokers died of IHD</a:t>
            </a:r>
          </a:p>
          <a:p>
            <a:r>
              <a:rPr lang="en-US" sz="3200" dirty="0"/>
              <a:t>423 of the 5,855 nonsmokers died of IHD</a:t>
            </a:r>
          </a:p>
          <a:p>
            <a:r>
              <a:rPr lang="en-US" sz="3200" dirty="0"/>
              <a:t>What is risk in each group? Risk Ratio? Risk Difference?</a:t>
            </a:r>
          </a:p>
        </p:txBody>
      </p:sp>
      <p:sp>
        <p:nvSpPr>
          <p:cNvPr id="4" name="Text Box 5"/>
          <p:cNvSpPr txBox="1">
            <a:spLocks noChangeArrowheads="1"/>
          </p:cNvSpPr>
          <p:nvPr/>
        </p:nvSpPr>
        <p:spPr bwMode="auto">
          <a:xfrm>
            <a:off x="228600" y="6081805"/>
            <a:ext cx="8839200" cy="646331"/>
          </a:xfrm>
          <a:prstGeom prst="rect">
            <a:avLst/>
          </a:prstGeom>
          <a:noFill/>
          <a:ln w="12700">
            <a:noFill/>
            <a:miter lim="800000"/>
            <a:headEnd/>
            <a:tailEnd/>
          </a:ln>
          <a:effectLst/>
        </p:spPr>
        <p:txBody>
          <a:bodyPr wrap="square">
            <a:spAutoFit/>
          </a:bodyPr>
          <a:lstStyle/>
          <a:p>
            <a:pPr algn="l"/>
            <a:r>
              <a:rPr lang="en-US" sz="1800" dirty="0">
                <a:latin typeface="Calibri"/>
                <a:cs typeface="Calibri"/>
              </a:rPr>
              <a:t>Adapted from: Doll and Hill (1964) “Mortality and smoking: 10 year’s observations of British doctors. Brit Med J, 1: 1399-1410, 1460-1467</a:t>
            </a:r>
          </a:p>
        </p:txBody>
      </p:sp>
      <p:sp>
        <p:nvSpPr>
          <p:cNvPr id="5" name="Slide Number Placeholder 3"/>
          <p:cNvSpPr>
            <a:spLocks noGrp="1"/>
          </p:cNvSpPr>
          <p:nvPr>
            <p:ph type="sldNum" sz="quarter" idx="4"/>
          </p:nvPr>
        </p:nvSpPr>
        <p:spPr>
          <a:xfrm>
            <a:off x="6553200" y="6356350"/>
            <a:ext cx="2133600" cy="365125"/>
          </a:xfrm>
        </p:spPr>
        <p:txBody>
          <a:bodyPr/>
          <a:lstStyle/>
          <a:p>
            <a:fld id="{042AED99-7FB4-404E-8A97-64753DCE42EC}" type="slidenum">
              <a:rPr lang="en-US" smtClean="0"/>
              <a:pPr/>
              <a:t>62</a:t>
            </a:fld>
            <a:endParaRPr lang="en-US"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by Exposure Status</a:t>
            </a:r>
          </a:p>
        </p:txBody>
      </p:sp>
      <p:sp>
        <p:nvSpPr>
          <p:cNvPr id="22" name="TextBox 21"/>
          <p:cNvSpPr txBox="1"/>
          <p:nvPr/>
        </p:nvSpPr>
        <p:spPr>
          <a:xfrm>
            <a:off x="457200" y="2610192"/>
            <a:ext cx="8945217" cy="830997"/>
          </a:xfrm>
          <a:prstGeom prst="rect">
            <a:avLst/>
          </a:prstGeom>
          <a:noFill/>
        </p:spPr>
        <p:txBody>
          <a:bodyPr wrap="square" rtlCol="0">
            <a:spAutoFit/>
          </a:bodyPr>
          <a:lstStyle/>
          <a:p>
            <a:pPr algn="l"/>
            <a:r>
              <a:rPr lang="en-US" sz="2400" dirty="0"/>
              <a:t>R</a:t>
            </a:r>
            <a:r>
              <a:rPr lang="en-US" sz="2400" baseline="-25000" dirty="0"/>
              <a:t>E</a:t>
            </a:r>
            <a:r>
              <a:rPr lang="en-US" sz="2400" dirty="0"/>
              <a:t> </a:t>
            </a:r>
            <a:r>
              <a:rPr lang="en-US" sz="2400" u="sng" dirty="0"/>
              <a:t>=  # deaths</a:t>
            </a:r>
            <a:r>
              <a:rPr lang="en-US" sz="2400" dirty="0"/>
              <a:t>		= </a:t>
            </a:r>
            <a:r>
              <a:rPr lang="en-US" sz="2400" u="sng" dirty="0"/>
              <a:t>  2,768 IHD deaths </a:t>
            </a:r>
            <a:r>
              <a:rPr lang="en-US" sz="2400" dirty="0"/>
              <a:t> = 0.0974 = 9.74%</a:t>
            </a:r>
            <a:r>
              <a:rPr lang="en-US" sz="2400" u="sng" dirty="0"/>
              <a:t> </a:t>
            </a:r>
          </a:p>
          <a:p>
            <a:pPr algn="l"/>
            <a:r>
              <a:rPr lang="en-US" sz="2400" dirty="0"/>
              <a:t>	at risk smokers		   28,585 smokers</a:t>
            </a:r>
          </a:p>
        </p:txBody>
      </p:sp>
      <p:sp>
        <p:nvSpPr>
          <p:cNvPr id="23" name="TextBox 22"/>
          <p:cNvSpPr txBox="1"/>
          <p:nvPr/>
        </p:nvSpPr>
        <p:spPr>
          <a:xfrm>
            <a:off x="457200" y="4593265"/>
            <a:ext cx="8569188" cy="1200328"/>
          </a:xfrm>
          <a:prstGeom prst="rect">
            <a:avLst/>
          </a:prstGeom>
          <a:noFill/>
        </p:spPr>
        <p:txBody>
          <a:bodyPr wrap="square" rtlCol="0">
            <a:spAutoFit/>
          </a:bodyPr>
          <a:lstStyle/>
          <a:p>
            <a:pPr algn="l"/>
            <a:r>
              <a:rPr lang="en-US" sz="2400" dirty="0"/>
              <a:t>R</a:t>
            </a:r>
            <a:r>
              <a:rPr lang="en-US" sz="2400" baseline="-25000" dirty="0"/>
              <a:t>U</a:t>
            </a:r>
            <a:r>
              <a:rPr lang="en-US" sz="2400" dirty="0"/>
              <a:t> = </a:t>
            </a:r>
            <a:r>
              <a:rPr lang="en-US" sz="2400" u="sng" dirty="0"/>
              <a:t>   # deaths    </a:t>
            </a:r>
            <a:r>
              <a:rPr lang="en-US" sz="2400" dirty="0"/>
              <a:t>  =</a:t>
            </a:r>
            <a:r>
              <a:rPr lang="en-US" sz="2400" u="sng" dirty="0"/>
              <a:t>   423 IHD deaths   </a:t>
            </a:r>
            <a:r>
              <a:rPr lang="en-US" sz="2400" dirty="0"/>
              <a:t>  = 0.0722 = 7.22%</a:t>
            </a:r>
            <a:r>
              <a:rPr lang="en-US" sz="2400" u="sng" dirty="0"/>
              <a:t> </a:t>
            </a:r>
          </a:p>
          <a:p>
            <a:pPr algn="l"/>
            <a:r>
              <a:rPr lang="en-US" sz="2400" dirty="0"/>
              <a:t>         at risk               5,855 non-smokers</a:t>
            </a:r>
          </a:p>
          <a:p>
            <a:pPr algn="l"/>
            <a:r>
              <a:rPr lang="en-US" sz="2400" dirty="0"/>
              <a:t>         non-smokers</a:t>
            </a:r>
          </a:p>
        </p:txBody>
      </p:sp>
      <p:sp>
        <p:nvSpPr>
          <p:cNvPr id="24" name="Slide Number Placeholder 3"/>
          <p:cNvSpPr>
            <a:spLocks noGrp="1"/>
          </p:cNvSpPr>
          <p:nvPr>
            <p:ph type="sldNum" sz="quarter" idx="4"/>
          </p:nvPr>
        </p:nvSpPr>
        <p:spPr>
          <a:xfrm>
            <a:off x="6553200" y="6356350"/>
            <a:ext cx="2133600" cy="365125"/>
          </a:xfrm>
        </p:spPr>
        <p:txBody>
          <a:bodyPr/>
          <a:lstStyle/>
          <a:p>
            <a:fld id="{042AED99-7FB4-404E-8A97-64753DCE42EC}" type="slidenum">
              <a:rPr lang="en-US" smtClean="0"/>
              <a:pPr/>
              <a:t>63</a:t>
            </a:fld>
            <a:endParaRPr lang="en-US"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Difference</a:t>
            </a:r>
          </a:p>
        </p:txBody>
      </p:sp>
      <p:sp>
        <p:nvSpPr>
          <p:cNvPr id="22" name="TextBox 21"/>
          <p:cNvSpPr txBox="1"/>
          <p:nvPr/>
        </p:nvSpPr>
        <p:spPr>
          <a:xfrm>
            <a:off x="457200" y="1777324"/>
            <a:ext cx="8686800" cy="4770537"/>
          </a:xfrm>
          <a:prstGeom prst="rect">
            <a:avLst/>
          </a:prstGeom>
          <a:noFill/>
        </p:spPr>
        <p:txBody>
          <a:bodyPr wrap="square" rtlCol="0">
            <a:spAutoFit/>
          </a:bodyPr>
          <a:lstStyle/>
          <a:p>
            <a:pPr algn="l"/>
            <a:r>
              <a:rPr lang="en-US" sz="3200" dirty="0"/>
              <a:t>Risk Difference = R</a:t>
            </a:r>
            <a:r>
              <a:rPr lang="en-US" sz="3200" baseline="-25000" dirty="0"/>
              <a:t>E</a:t>
            </a:r>
            <a:r>
              <a:rPr lang="en-US" sz="3200" dirty="0"/>
              <a:t> – R</a:t>
            </a:r>
            <a:r>
              <a:rPr lang="en-US" sz="3200" baseline="-25000" dirty="0"/>
              <a:t>U</a:t>
            </a:r>
            <a:r>
              <a:rPr lang="en-US" sz="3200" dirty="0"/>
              <a:t> </a:t>
            </a:r>
          </a:p>
          <a:p>
            <a:pPr algn="l"/>
            <a:r>
              <a:rPr lang="en-US" sz="3200" dirty="0"/>
              <a:t>                           =  0.0974 - 0.0722 </a:t>
            </a:r>
          </a:p>
          <a:p>
            <a:pPr algn="l"/>
            <a:r>
              <a:rPr lang="en-US" sz="3200" dirty="0"/>
              <a:t>                            = 0.0252 </a:t>
            </a:r>
          </a:p>
          <a:p>
            <a:pPr algn="l"/>
            <a:r>
              <a:rPr lang="en-US" sz="3200" dirty="0"/>
              <a:t>                             = 2.52%</a:t>
            </a:r>
          </a:p>
          <a:p>
            <a:pPr algn="l"/>
            <a:endParaRPr lang="en-US" sz="3200" dirty="0"/>
          </a:p>
          <a:p>
            <a:pPr marL="0" lvl="1"/>
            <a:r>
              <a:rPr lang="en-US" sz="2800" dirty="0"/>
              <a:t>The risk of death from IHD among the British physicians who smoked in or prior to 1951 was 2.52% greater compared to the British physicians who did not smoke, </a:t>
            </a:r>
            <a:r>
              <a:rPr lang="en-US" sz="2800" i="1" dirty="0"/>
              <a:t>over a ten year period</a:t>
            </a:r>
            <a:r>
              <a:rPr lang="en-US" sz="2800" dirty="0"/>
              <a:t>.</a:t>
            </a:r>
          </a:p>
          <a:p>
            <a:pPr algn="l"/>
            <a:endParaRPr lang="en-US" sz="3200" dirty="0"/>
          </a:p>
        </p:txBody>
      </p:sp>
      <p:sp>
        <p:nvSpPr>
          <p:cNvPr id="23" name="Slide Number Placeholder 3"/>
          <p:cNvSpPr>
            <a:spLocks noGrp="1"/>
          </p:cNvSpPr>
          <p:nvPr>
            <p:ph type="sldNum" sz="quarter" idx="4"/>
          </p:nvPr>
        </p:nvSpPr>
        <p:spPr>
          <a:xfrm>
            <a:off x="6553200" y="6356350"/>
            <a:ext cx="2133600" cy="365125"/>
          </a:xfrm>
        </p:spPr>
        <p:txBody>
          <a:bodyPr/>
          <a:lstStyle/>
          <a:p>
            <a:fld id="{042AED99-7FB4-404E-8A97-64753DCE42EC}" type="slidenum">
              <a:rPr lang="en-US" smtClean="0"/>
              <a:pPr/>
              <a:t>64</a:t>
            </a:fld>
            <a:endParaRPr lang="en-US" dirty="0"/>
          </a:p>
        </p:txBody>
      </p:sp>
      <p:sp>
        <p:nvSpPr>
          <p:cNvPr id="3" name="Arrow: Left 2">
            <a:extLst>
              <a:ext uri="{FF2B5EF4-FFF2-40B4-BE49-F238E27FC236}">
                <a16:creationId xmlns:a16="http://schemas.microsoft.com/office/drawing/2014/main" id="{6420170F-8080-45A6-BF67-A058A167E62E}"/>
              </a:ext>
            </a:extLst>
          </p:cNvPr>
          <p:cNvSpPr/>
          <p:nvPr/>
        </p:nvSpPr>
        <p:spPr bwMode="auto">
          <a:xfrm>
            <a:off x="6345936" y="5525003"/>
            <a:ext cx="1024128" cy="595630"/>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4" name="TextBox 3">
            <a:extLst>
              <a:ext uri="{FF2B5EF4-FFF2-40B4-BE49-F238E27FC236}">
                <a16:creationId xmlns:a16="http://schemas.microsoft.com/office/drawing/2014/main" id="{2280EEF1-68C8-4E16-A70C-394F80CE3475}"/>
              </a:ext>
            </a:extLst>
          </p:cNvPr>
          <p:cNvSpPr txBox="1"/>
          <p:nvPr/>
        </p:nvSpPr>
        <p:spPr>
          <a:xfrm>
            <a:off x="7527794" y="5684494"/>
            <a:ext cx="1458476" cy="369332"/>
          </a:xfrm>
          <a:prstGeom prst="rect">
            <a:avLst/>
          </a:prstGeom>
          <a:noFill/>
        </p:spPr>
        <p:txBody>
          <a:bodyPr wrap="none" rtlCol="0">
            <a:spAutoFit/>
          </a:bodyPr>
          <a:lstStyle/>
          <a:p>
            <a:r>
              <a:rPr lang="en-US" dirty="0"/>
              <a:t>Time period!</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Ratio</a:t>
            </a:r>
          </a:p>
        </p:txBody>
      </p:sp>
      <p:sp>
        <p:nvSpPr>
          <p:cNvPr id="22" name="TextBox 21"/>
          <p:cNvSpPr txBox="1"/>
          <p:nvPr/>
        </p:nvSpPr>
        <p:spPr>
          <a:xfrm>
            <a:off x="457200" y="1501474"/>
            <a:ext cx="8908373" cy="5693867"/>
          </a:xfrm>
          <a:prstGeom prst="rect">
            <a:avLst/>
          </a:prstGeom>
          <a:noFill/>
        </p:spPr>
        <p:txBody>
          <a:bodyPr wrap="square" rtlCol="0">
            <a:spAutoFit/>
          </a:bodyPr>
          <a:lstStyle/>
          <a:p>
            <a:pPr algn="l"/>
            <a:r>
              <a:rPr lang="en-US" sz="3600" dirty="0"/>
              <a:t>Risk Ratio = R</a:t>
            </a:r>
            <a:r>
              <a:rPr lang="en-US" sz="3600" baseline="-25000" dirty="0"/>
              <a:t>E</a:t>
            </a:r>
            <a:r>
              <a:rPr lang="en-US" sz="3600" dirty="0"/>
              <a:t> / R</a:t>
            </a:r>
            <a:r>
              <a:rPr lang="en-US" sz="3600" baseline="-25000" dirty="0"/>
              <a:t>U</a:t>
            </a:r>
            <a:r>
              <a:rPr lang="en-US" sz="3600" dirty="0"/>
              <a:t> </a:t>
            </a:r>
          </a:p>
          <a:p>
            <a:pPr algn="l"/>
            <a:endParaRPr lang="en-US" sz="3600" dirty="0"/>
          </a:p>
          <a:p>
            <a:pPr algn="l"/>
            <a:r>
              <a:rPr lang="en-US" sz="3600" dirty="0"/>
              <a:t>                  =  0.0974/0.0722 </a:t>
            </a:r>
          </a:p>
          <a:p>
            <a:pPr algn="l"/>
            <a:endParaRPr lang="en-US" sz="3600" dirty="0"/>
          </a:p>
          <a:p>
            <a:pPr algn="l"/>
            <a:r>
              <a:rPr lang="en-US" sz="3600" dirty="0"/>
              <a:t>					=   1.35</a:t>
            </a:r>
          </a:p>
          <a:p>
            <a:pPr algn="l"/>
            <a:endParaRPr lang="en-US" sz="3600" dirty="0"/>
          </a:p>
          <a:p>
            <a:pPr marL="0" lvl="1"/>
            <a:r>
              <a:rPr lang="en-US" sz="2800" dirty="0"/>
              <a:t>The risk of death from IHD among British physicians who smoked in or prior to 1951 was 1.35 times the risk among British physicians who did not smoke, </a:t>
            </a:r>
            <a:r>
              <a:rPr lang="en-US" sz="2800" i="1" dirty="0"/>
              <a:t>over a ten year period.</a:t>
            </a:r>
          </a:p>
          <a:p>
            <a:pPr algn="l"/>
            <a:endParaRPr lang="en-US" sz="3600" dirty="0"/>
          </a:p>
        </p:txBody>
      </p:sp>
      <p:sp>
        <p:nvSpPr>
          <p:cNvPr id="23" name="Slide Number Placeholder 3"/>
          <p:cNvSpPr>
            <a:spLocks noGrp="1"/>
          </p:cNvSpPr>
          <p:nvPr>
            <p:ph type="sldNum" sz="quarter" idx="4"/>
          </p:nvPr>
        </p:nvSpPr>
        <p:spPr>
          <a:xfrm>
            <a:off x="6553200" y="6356350"/>
            <a:ext cx="2133600" cy="365125"/>
          </a:xfrm>
        </p:spPr>
        <p:txBody>
          <a:bodyPr/>
          <a:lstStyle/>
          <a:p>
            <a:fld id="{042AED99-7FB4-404E-8A97-64753DCE42EC}" type="slidenum">
              <a:rPr lang="en-US" smtClean="0"/>
              <a:pPr/>
              <a:t>65</a:t>
            </a:fld>
            <a:endParaRPr lang="en-US" dirty="0"/>
          </a:p>
        </p:txBody>
      </p:sp>
      <p:sp>
        <p:nvSpPr>
          <p:cNvPr id="3" name="TextBox 2"/>
          <p:cNvSpPr txBox="1"/>
          <p:nvPr/>
        </p:nvSpPr>
        <p:spPr>
          <a:xfrm>
            <a:off x="1493914" y="5603450"/>
            <a:ext cx="184666" cy="369332"/>
          </a:xfrm>
          <a:prstGeom prst="rect">
            <a:avLst/>
          </a:prstGeom>
          <a:noFill/>
        </p:spPr>
        <p:txBody>
          <a:bodyPr wrap="none" rtlCol="0">
            <a:spAutoFit/>
          </a:bodyPr>
          <a:lstStyle/>
          <a:p>
            <a:endParaRPr lang="en-US" dirty="0"/>
          </a:p>
        </p:txBody>
      </p:sp>
      <p:sp>
        <p:nvSpPr>
          <p:cNvPr id="6" name="Arrow: Left 5">
            <a:extLst>
              <a:ext uri="{FF2B5EF4-FFF2-40B4-BE49-F238E27FC236}">
                <a16:creationId xmlns:a16="http://schemas.microsoft.com/office/drawing/2014/main" id="{7E6ABD1F-903E-45FD-B84C-93A3E63A1527}"/>
              </a:ext>
            </a:extLst>
          </p:cNvPr>
          <p:cNvSpPr/>
          <p:nvPr/>
        </p:nvSpPr>
        <p:spPr bwMode="auto">
          <a:xfrm>
            <a:off x="3145536" y="6073643"/>
            <a:ext cx="1024128" cy="595630"/>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
        <p:nvSpPr>
          <p:cNvPr id="7" name="TextBox 6">
            <a:extLst>
              <a:ext uri="{FF2B5EF4-FFF2-40B4-BE49-F238E27FC236}">
                <a16:creationId xmlns:a16="http://schemas.microsoft.com/office/drawing/2014/main" id="{6E57C287-8C34-42F0-A298-675E607C62BE}"/>
              </a:ext>
            </a:extLst>
          </p:cNvPr>
          <p:cNvSpPr txBox="1"/>
          <p:nvPr/>
        </p:nvSpPr>
        <p:spPr>
          <a:xfrm>
            <a:off x="4327394" y="6233134"/>
            <a:ext cx="1458476" cy="369332"/>
          </a:xfrm>
          <a:prstGeom prst="rect">
            <a:avLst/>
          </a:prstGeom>
          <a:noFill/>
        </p:spPr>
        <p:txBody>
          <a:bodyPr wrap="none" rtlCol="0">
            <a:spAutoFit/>
          </a:bodyPr>
          <a:lstStyle/>
          <a:p>
            <a:r>
              <a:rPr lang="en-US" dirty="0"/>
              <a:t>Time period!</a:t>
            </a:r>
          </a:p>
        </p:txBody>
      </p:sp>
    </p:spTree>
    <p:extLst>
      <p:ext uri="{BB962C8B-B14F-4D97-AF65-F5344CB8AC3E}">
        <p14:creationId xmlns:p14="http://schemas.microsoft.com/office/powerpoint/2010/main" val="33468757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Calculating 95%CI from Two by Two Table.  </a:t>
            </a:r>
            <a:r>
              <a:rPr lang="en-US" sz="4000" dirty="0" err="1"/>
              <a:t>EpiInfo</a:t>
            </a:r>
            <a:r>
              <a:rPr lang="en-US" sz="4000" dirty="0"/>
              <a:t> Stat Calc Tool  </a:t>
            </a:r>
          </a:p>
        </p:txBody>
      </p:sp>
      <p:sp>
        <p:nvSpPr>
          <p:cNvPr id="4" name="Slide Number Placeholder 3"/>
          <p:cNvSpPr>
            <a:spLocks noGrp="1"/>
          </p:cNvSpPr>
          <p:nvPr>
            <p:ph type="sldNum" sz="quarter" idx="4"/>
          </p:nvPr>
        </p:nvSpPr>
        <p:spPr/>
        <p:txBody>
          <a:bodyPr/>
          <a:lstStyle/>
          <a:p>
            <a:fld id="{042AED99-7FB4-404E-8A97-64753DCE42EC}" type="slidenum">
              <a:rPr lang="en-US" smtClean="0"/>
              <a:pPr/>
              <a:t>66</a:t>
            </a:fld>
            <a:endParaRPr lang="en-US" dirty="0"/>
          </a:p>
        </p:txBody>
      </p:sp>
      <p:pic>
        <p:nvPicPr>
          <p:cNvPr id="5" name="Picture 4"/>
          <p:cNvPicPr>
            <a:picLocks noChangeAspect="1"/>
          </p:cNvPicPr>
          <p:nvPr/>
        </p:nvPicPr>
        <p:blipFill>
          <a:blip r:embed="rId3"/>
          <a:stretch>
            <a:fillRect/>
          </a:stretch>
        </p:blipFill>
        <p:spPr>
          <a:xfrm>
            <a:off x="107577" y="1546004"/>
            <a:ext cx="5096996" cy="5231314"/>
          </a:xfrm>
          <a:prstGeom prst="rect">
            <a:avLst/>
          </a:prstGeom>
        </p:spPr>
      </p:pic>
      <p:sp>
        <p:nvSpPr>
          <p:cNvPr id="3" name="Left Arrow 2"/>
          <p:cNvSpPr/>
          <p:nvPr/>
        </p:nvSpPr>
        <p:spPr bwMode="auto">
          <a:xfrm>
            <a:off x="2895600" y="6040149"/>
            <a:ext cx="764771" cy="399011"/>
          </a:xfrm>
          <a:prstGeom prst="leftArrow">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spTree>
    <p:extLst>
      <p:ext uri="{BB962C8B-B14F-4D97-AF65-F5344CB8AC3E}">
        <p14:creationId xmlns:p14="http://schemas.microsoft.com/office/powerpoint/2010/main" val="17854061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Rate Ratio</a:t>
            </a:r>
          </a:p>
        </p:txBody>
      </p:sp>
      <p:sp>
        <p:nvSpPr>
          <p:cNvPr id="3" name="Content Placeholder 2"/>
          <p:cNvSpPr>
            <a:spLocks noGrp="1"/>
          </p:cNvSpPr>
          <p:nvPr>
            <p:ph idx="1"/>
          </p:nvPr>
        </p:nvSpPr>
        <p:spPr/>
        <p:txBody>
          <a:bodyPr/>
          <a:lstStyle/>
          <a:p>
            <a:r>
              <a:rPr lang="en-US" sz="2800" dirty="0"/>
              <a:t>Exposed person </a:t>
            </a:r>
            <a:r>
              <a:rPr lang="en-US" sz="2800" dirty="0" err="1"/>
              <a:t>yrs</a:t>
            </a:r>
            <a:r>
              <a:rPr lang="en-US" sz="2800" dirty="0"/>
              <a:t>=271,558</a:t>
            </a:r>
          </a:p>
          <a:p>
            <a:r>
              <a:rPr lang="en-US" sz="2800" dirty="0"/>
              <a:t>Unexposed person </a:t>
            </a:r>
            <a:r>
              <a:rPr lang="en-US" sz="2800" dirty="0" err="1"/>
              <a:t>yrs</a:t>
            </a:r>
            <a:r>
              <a:rPr lang="en-US" sz="2800" dirty="0"/>
              <a:t>=49,768</a:t>
            </a:r>
          </a:p>
          <a:p>
            <a:endParaRPr lang="en-US" dirty="0"/>
          </a:p>
          <a:p>
            <a:r>
              <a:rPr lang="en-US" dirty="0"/>
              <a:t>Rate Ratio = </a:t>
            </a:r>
            <a:r>
              <a:rPr lang="en-US" dirty="0" err="1"/>
              <a:t>Rate</a:t>
            </a:r>
            <a:r>
              <a:rPr lang="en-US" baseline="-25000" dirty="0" err="1"/>
              <a:t>E</a:t>
            </a:r>
            <a:r>
              <a:rPr lang="en-US" dirty="0"/>
              <a:t> / </a:t>
            </a:r>
            <a:r>
              <a:rPr lang="en-US" dirty="0" err="1"/>
              <a:t>Rate</a:t>
            </a:r>
            <a:r>
              <a:rPr lang="en-US" baseline="-25000" dirty="0" err="1"/>
              <a:t>U</a:t>
            </a:r>
            <a:r>
              <a:rPr lang="en-US" dirty="0"/>
              <a:t> </a:t>
            </a:r>
          </a:p>
          <a:p>
            <a:pPr marL="0" indent="0">
              <a:buNone/>
            </a:pPr>
            <a:r>
              <a:rPr lang="en-US" dirty="0"/>
              <a:t>			= 0.010/0.0086   =1.18</a:t>
            </a:r>
          </a:p>
          <a:p>
            <a:pPr marL="0" lvl="1" indent="0">
              <a:buNone/>
            </a:pPr>
            <a:endParaRPr lang="en-US" sz="2800" dirty="0"/>
          </a:p>
          <a:p>
            <a:pPr marL="0" lvl="1" indent="0">
              <a:buNone/>
            </a:pPr>
            <a:r>
              <a:rPr lang="en-US" sz="2800" dirty="0"/>
              <a:t>The rate of death from IHD among British physicians who smoked in or prior to 1951 was 1.18  times the rate among British physicians who did not smoke, over a ten year period.</a:t>
            </a:r>
          </a:p>
          <a:p>
            <a:endParaRPr lang="en-US" dirty="0"/>
          </a:p>
        </p:txBody>
      </p:sp>
      <p:sp>
        <p:nvSpPr>
          <p:cNvPr id="4" name="Slide Number Placeholder 3"/>
          <p:cNvSpPr>
            <a:spLocks noGrp="1"/>
          </p:cNvSpPr>
          <p:nvPr>
            <p:ph type="sldNum" sz="quarter" idx="4"/>
          </p:nvPr>
        </p:nvSpPr>
        <p:spPr/>
        <p:txBody>
          <a:bodyPr/>
          <a:lstStyle/>
          <a:p>
            <a:fld id="{042AED99-7FB4-404E-8A97-64753DCE42EC}" type="slidenum">
              <a:rPr lang="en-US" smtClean="0"/>
              <a:pPr/>
              <a:t>67</a:t>
            </a:fld>
            <a:endParaRPr lang="en-US" dirty="0"/>
          </a:p>
        </p:txBody>
      </p:sp>
    </p:spTree>
    <p:extLst>
      <p:ext uri="{BB962C8B-B14F-4D97-AF65-F5344CB8AC3E}">
        <p14:creationId xmlns:p14="http://schemas.microsoft.com/office/powerpoint/2010/main" val="261348730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Calculating 95%CI for Rate Ratio from Open Epi</a:t>
            </a:r>
          </a:p>
        </p:txBody>
      </p:sp>
      <p:sp>
        <p:nvSpPr>
          <p:cNvPr id="4" name="Slide Number Placeholder 3"/>
          <p:cNvSpPr>
            <a:spLocks noGrp="1"/>
          </p:cNvSpPr>
          <p:nvPr>
            <p:ph type="sldNum" sz="quarter" idx="4"/>
          </p:nvPr>
        </p:nvSpPr>
        <p:spPr/>
        <p:txBody>
          <a:bodyPr/>
          <a:lstStyle/>
          <a:p>
            <a:fld id="{042AED99-7FB4-404E-8A97-64753DCE42EC}" type="slidenum">
              <a:rPr lang="en-US" smtClean="0"/>
              <a:pPr/>
              <a:t>68</a:t>
            </a:fld>
            <a:endParaRPr lang="en-US" dirty="0"/>
          </a:p>
        </p:txBody>
      </p:sp>
      <p:pic>
        <p:nvPicPr>
          <p:cNvPr id="3" name="Picture 2"/>
          <p:cNvPicPr>
            <a:picLocks noChangeAspect="1"/>
          </p:cNvPicPr>
          <p:nvPr/>
        </p:nvPicPr>
        <p:blipFill>
          <a:blip r:embed="rId3"/>
          <a:stretch>
            <a:fillRect/>
          </a:stretch>
        </p:blipFill>
        <p:spPr>
          <a:xfrm>
            <a:off x="290946" y="1716880"/>
            <a:ext cx="2428875" cy="5004595"/>
          </a:xfrm>
          <a:prstGeom prst="rect">
            <a:avLst/>
          </a:prstGeom>
        </p:spPr>
      </p:pic>
      <p:sp>
        <p:nvSpPr>
          <p:cNvPr id="6" name="Left Arrow 5"/>
          <p:cNvSpPr/>
          <p:nvPr/>
        </p:nvSpPr>
        <p:spPr bwMode="auto">
          <a:xfrm>
            <a:off x="2445501" y="4061235"/>
            <a:ext cx="548640" cy="315883"/>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65" charset="0"/>
            </a:endParaRPr>
          </a:p>
        </p:txBody>
      </p:sp>
      <p:pic>
        <p:nvPicPr>
          <p:cNvPr id="7" name="Picture 6"/>
          <p:cNvPicPr>
            <a:picLocks noChangeAspect="1"/>
          </p:cNvPicPr>
          <p:nvPr/>
        </p:nvPicPr>
        <p:blipFill>
          <a:blip r:embed="rId4"/>
          <a:stretch>
            <a:fillRect/>
          </a:stretch>
        </p:blipFill>
        <p:spPr>
          <a:xfrm>
            <a:off x="2994141" y="1417638"/>
            <a:ext cx="6149859" cy="3823508"/>
          </a:xfrm>
          <a:prstGeom prst="rect">
            <a:avLst/>
          </a:prstGeom>
        </p:spPr>
      </p:pic>
    </p:spTree>
    <p:extLst>
      <p:ext uri="{BB962C8B-B14F-4D97-AF65-F5344CB8AC3E}">
        <p14:creationId xmlns:p14="http://schemas.microsoft.com/office/powerpoint/2010/main" val="3216738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92007-41E1-4400-9BE4-B7A8B2368CAA}"/>
              </a:ext>
            </a:extLst>
          </p:cNvPr>
          <p:cNvSpPr>
            <a:spLocks noGrp="1"/>
          </p:cNvSpPr>
          <p:nvPr>
            <p:ph type="title"/>
          </p:nvPr>
        </p:nvSpPr>
        <p:spPr/>
        <p:txBody>
          <a:bodyPr/>
          <a:lstStyle/>
          <a:p>
            <a:r>
              <a:rPr lang="en-US" dirty="0"/>
              <a:t>Lab related example</a:t>
            </a:r>
          </a:p>
        </p:txBody>
      </p:sp>
      <p:sp>
        <p:nvSpPr>
          <p:cNvPr id="3" name="Content Placeholder 2">
            <a:extLst>
              <a:ext uri="{FF2B5EF4-FFF2-40B4-BE49-F238E27FC236}">
                <a16:creationId xmlns:a16="http://schemas.microsoft.com/office/drawing/2014/main" id="{812A417F-F35F-48FD-9DD3-1F40FDA7413F}"/>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2CC3649A-BBFA-460E-98CF-4A42469BA2BD}"/>
              </a:ext>
            </a:extLst>
          </p:cNvPr>
          <p:cNvSpPr>
            <a:spLocks noGrp="1"/>
          </p:cNvSpPr>
          <p:nvPr>
            <p:ph type="sldNum" sz="quarter" idx="4"/>
          </p:nvPr>
        </p:nvSpPr>
        <p:spPr/>
        <p:txBody>
          <a:bodyPr/>
          <a:lstStyle/>
          <a:p>
            <a:fld id="{042AED99-7FB4-404E-8A97-64753DCE42EC}" type="slidenum">
              <a:rPr lang="en-US" smtClean="0"/>
              <a:pPr/>
              <a:t>69</a:t>
            </a:fld>
            <a:endParaRPr lang="en-US" dirty="0"/>
          </a:p>
        </p:txBody>
      </p:sp>
      <p:pic>
        <p:nvPicPr>
          <p:cNvPr id="5" name="Picture 4">
            <a:extLst>
              <a:ext uri="{FF2B5EF4-FFF2-40B4-BE49-F238E27FC236}">
                <a16:creationId xmlns:a16="http://schemas.microsoft.com/office/drawing/2014/main" id="{EAD58678-34A8-45D3-8C1E-5FD471C37AAC}"/>
              </a:ext>
            </a:extLst>
          </p:cNvPr>
          <p:cNvPicPr>
            <a:picLocks noChangeAspect="1"/>
          </p:cNvPicPr>
          <p:nvPr/>
        </p:nvPicPr>
        <p:blipFill>
          <a:blip r:embed="rId2"/>
          <a:stretch>
            <a:fillRect/>
          </a:stretch>
        </p:blipFill>
        <p:spPr>
          <a:xfrm>
            <a:off x="0" y="1417638"/>
            <a:ext cx="9144000" cy="5352328"/>
          </a:xfrm>
          <a:prstGeom prst="rect">
            <a:avLst/>
          </a:prstGeom>
        </p:spPr>
      </p:pic>
    </p:spTree>
    <p:extLst>
      <p:ext uri="{BB962C8B-B14F-4D97-AF65-F5344CB8AC3E}">
        <p14:creationId xmlns:p14="http://schemas.microsoft.com/office/powerpoint/2010/main" val="255383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5DB9F-8928-4960-9E0A-5496599EFDC0}"/>
              </a:ext>
            </a:extLst>
          </p:cNvPr>
          <p:cNvSpPr>
            <a:spLocks noGrp="1"/>
          </p:cNvSpPr>
          <p:nvPr>
            <p:ph type="title"/>
          </p:nvPr>
        </p:nvSpPr>
        <p:spPr/>
        <p:txBody>
          <a:bodyPr/>
          <a:lstStyle/>
          <a:p>
            <a:r>
              <a:rPr lang="en-US" dirty="0"/>
              <a:t>Comments on Team Project </a:t>
            </a:r>
          </a:p>
        </p:txBody>
      </p:sp>
      <p:sp>
        <p:nvSpPr>
          <p:cNvPr id="3" name="Content Placeholder 2">
            <a:extLst>
              <a:ext uri="{FF2B5EF4-FFF2-40B4-BE49-F238E27FC236}">
                <a16:creationId xmlns:a16="http://schemas.microsoft.com/office/drawing/2014/main" id="{E4642108-F8E2-440A-8544-CF20F877F8A5}"/>
              </a:ext>
            </a:extLst>
          </p:cNvPr>
          <p:cNvSpPr>
            <a:spLocks noGrp="1"/>
          </p:cNvSpPr>
          <p:nvPr>
            <p:ph idx="1"/>
          </p:nvPr>
        </p:nvSpPr>
        <p:spPr>
          <a:xfrm>
            <a:off x="0" y="1626394"/>
            <a:ext cx="9144000" cy="4530725"/>
          </a:xfrm>
        </p:spPr>
        <p:txBody>
          <a:bodyPr/>
          <a:lstStyle/>
          <a:p>
            <a:r>
              <a:rPr lang="en-US" dirty="0"/>
              <a:t>Time Interval</a:t>
            </a:r>
          </a:p>
          <a:p>
            <a:pPr lvl="1"/>
            <a:r>
              <a:rPr lang="en-US" sz="2800" dirty="0"/>
              <a:t>Remember that you will be measuring prevalence of exposure and outcome for your team project. </a:t>
            </a:r>
          </a:p>
          <a:p>
            <a:pPr lvl="1"/>
            <a:r>
              <a:rPr lang="en-US" sz="2800" dirty="0"/>
              <a:t>Be specific about time interval-in the last year? in the last month? In the last week? You will be asking participants to remember. </a:t>
            </a:r>
          </a:p>
          <a:p>
            <a:pPr lvl="1"/>
            <a:r>
              <a:rPr lang="en-US" sz="2800" dirty="0"/>
              <a:t>Will their answers be an absolutely perfect  measurement? No. </a:t>
            </a:r>
          </a:p>
          <a:p>
            <a:pPr lvl="1"/>
            <a:r>
              <a:rPr lang="en-US" sz="2800" dirty="0"/>
              <a:t>Will it allow you to categorize them relative to each other as “a little, middling, a lot”? Probably. </a:t>
            </a:r>
          </a:p>
          <a:p>
            <a:endParaRPr lang="en-US" dirty="0"/>
          </a:p>
        </p:txBody>
      </p:sp>
      <p:sp>
        <p:nvSpPr>
          <p:cNvPr id="4" name="Slide Number Placeholder 3">
            <a:extLst>
              <a:ext uri="{FF2B5EF4-FFF2-40B4-BE49-F238E27FC236}">
                <a16:creationId xmlns:a16="http://schemas.microsoft.com/office/drawing/2014/main" id="{400F120B-13D7-4A4F-8887-E9285EDF7213}"/>
              </a:ext>
            </a:extLst>
          </p:cNvPr>
          <p:cNvSpPr>
            <a:spLocks noGrp="1"/>
          </p:cNvSpPr>
          <p:nvPr>
            <p:ph type="sldNum" sz="quarter" idx="4"/>
          </p:nvPr>
        </p:nvSpPr>
        <p:spPr/>
        <p:txBody>
          <a:bodyPr/>
          <a:lstStyle/>
          <a:p>
            <a:fld id="{042AED99-7FB4-404E-8A97-64753DCE42EC}" type="slidenum">
              <a:rPr lang="en-US" smtClean="0"/>
              <a:pPr/>
              <a:t>7</a:t>
            </a:fld>
            <a:endParaRPr lang="en-US" dirty="0"/>
          </a:p>
        </p:txBody>
      </p:sp>
    </p:spTree>
    <p:extLst>
      <p:ext uri="{BB962C8B-B14F-4D97-AF65-F5344CB8AC3E}">
        <p14:creationId xmlns:p14="http://schemas.microsoft.com/office/powerpoint/2010/main" val="324641589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8B157-B5BB-4B8E-A47F-BFA9E1E9B369}"/>
              </a:ext>
            </a:extLst>
          </p:cNvPr>
          <p:cNvSpPr>
            <a:spLocks noGrp="1"/>
          </p:cNvSpPr>
          <p:nvPr>
            <p:ph type="title"/>
          </p:nvPr>
        </p:nvSpPr>
        <p:spPr/>
        <p:txBody>
          <a:bodyPr/>
          <a:lstStyle/>
          <a:p>
            <a:r>
              <a:rPr lang="en-US" dirty="0"/>
              <a:t>Lab related example</a:t>
            </a:r>
          </a:p>
        </p:txBody>
      </p:sp>
      <p:sp>
        <p:nvSpPr>
          <p:cNvPr id="3" name="Content Placeholder 2">
            <a:extLst>
              <a:ext uri="{FF2B5EF4-FFF2-40B4-BE49-F238E27FC236}">
                <a16:creationId xmlns:a16="http://schemas.microsoft.com/office/drawing/2014/main" id="{53BFC566-5472-4402-A6D3-A901EA074F55}"/>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0FB44092-1CFF-4441-9960-127143ABC26D}"/>
              </a:ext>
            </a:extLst>
          </p:cNvPr>
          <p:cNvSpPr>
            <a:spLocks noGrp="1"/>
          </p:cNvSpPr>
          <p:nvPr>
            <p:ph type="sldNum" sz="quarter" idx="4"/>
          </p:nvPr>
        </p:nvSpPr>
        <p:spPr/>
        <p:txBody>
          <a:bodyPr/>
          <a:lstStyle/>
          <a:p>
            <a:fld id="{042AED99-7FB4-404E-8A97-64753DCE42EC}" type="slidenum">
              <a:rPr lang="en-US" smtClean="0"/>
              <a:pPr/>
              <a:t>70</a:t>
            </a:fld>
            <a:endParaRPr lang="en-US" dirty="0"/>
          </a:p>
        </p:txBody>
      </p:sp>
      <p:pic>
        <p:nvPicPr>
          <p:cNvPr id="5" name="Picture 4">
            <a:extLst>
              <a:ext uri="{FF2B5EF4-FFF2-40B4-BE49-F238E27FC236}">
                <a16:creationId xmlns:a16="http://schemas.microsoft.com/office/drawing/2014/main" id="{C7DE06A1-E0A7-45A6-8439-00C00E65CEBF}"/>
              </a:ext>
            </a:extLst>
          </p:cNvPr>
          <p:cNvPicPr>
            <a:picLocks noChangeAspect="1"/>
          </p:cNvPicPr>
          <p:nvPr/>
        </p:nvPicPr>
        <p:blipFill>
          <a:blip r:embed="rId2"/>
          <a:stretch>
            <a:fillRect/>
          </a:stretch>
        </p:blipFill>
        <p:spPr>
          <a:xfrm>
            <a:off x="263992" y="1417638"/>
            <a:ext cx="8616015" cy="5440362"/>
          </a:xfrm>
          <a:prstGeom prst="rect">
            <a:avLst/>
          </a:prstGeom>
        </p:spPr>
      </p:pic>
    </p:spTree>
    <p:extLst>
      <p:ext uri="{BB962C8B-B14F-4D97-AF65-F5344CB8AC3E}">
        <p14:creationId xmlns:p14="http://schemas.microsoft.com/office/powerpoint/2010/main" val="940805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EF27C-5D49-4FDF-AEA8-336C66897FB3}"/>
              </a:ext>
            </a:extLst>
          </p:cNvPr>
          <p:cNvSpPr>
            <a:spLocks noGrp="1"/>
          </p:cNvSpPr>
          <p:nvPr>
            <p:ph type="title"/>
          </p:nvPr>
        </p:nvSpPr>
        <p:spPr/>
        <p:txBody>
          <a:bodyPr/>
          <a:lstStyle/>
          <a:p>
            <a:r>
              <a:rPr lang="en-US" dirty="0"/>
              <a:t>Team Project Topic Resource</a:t>
            </a:r>
          </a:p>
        </p:txBody>
      </p:sp>
      <p:sp>
        <p:nvSpPr>
          <p:cNvPr id="3" name="Content Placeholder 2">
            <a:extLst>
              <a:ext uri="{FF2B5EF4-FFF2-40B4-BE49-F238E27FC236}">
                <a16:creationId xmlns:a16="http://schemas.microsoft.com/office/drawing/2014/main" id="{02AC7FB3-F7A1-4631-BC28-F080EA5658DA}"/>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D13FDC42-69B7-4E45-9552-94936F31A46A}"/>
              </a:ext>
            </a:extLst>
          </p:cNvPr>
          <p:cNvSpPr>
            <a:spLocks noGrp="1"/>
          </p:cNvSpPr>
          <p:nvPr>
            <p:ph type="sldNum" sz="quarter" idx="4"/>
          </p:nvPr>
        </p:nvSpPr>
        <p:spPr/>
        <p:txBody>
          <a:bodyPr/>
          <a:lstStyle/>
          <a:p>
            <a:fld id="{042AED99-7FB4-404E-8A97-64753DCE42EC}" type="slidenum">
              <a:rPr lang="en-US" smtClean="0"/>
              <a:pPr/>
              <a:t>8</a:t>
            </a:fld>
            <a:endParaRPr lang="en-US" dirty="0"/>
          </a:p>
        </p:txBody>
      </p:sp>
      <p:pic>
        <p:nvPicPr>
          <p:cNvPr id="5" name="Picture 4">
            <a:extLst>
              <a:ext uri="{FF2B5EF4-FFF2-40B4-BE49-F238E27FC236}">
                <a16:creationId xmlns:a16="http://schemas.microsoft.com/office/drawing/2014/main" id="{C39F9FC7-5D5C-4DB1-8B02-DF64438D7B28}"/>
              </a:ext>
            </a:extLst>
          </p:cNvPr>
          <p:cNvPicPr>
            <a:picLocks noChangeAspect="1"/>
          </p:cNvPicPr>
          <p:nvPr/>
        </p:nvPicPr>
        <p:blipFill>
          <a:blip r:embed="rId2"/>
          <a:stretch>
            <a:fillRect/>
          </a:stretch>
        </p:blipFill>
        <p:spPr>
          <a:xfrm>
            <a:off x="0" y="1600200"/>
            <a:ext cx="9144000" cy="5131000"/>
          </a:xfrm>
          <a:prstGeom prst="rect">
            <a:avLst/>
          </a:prstGeom>
        </p:spPr>
      </p:pic>
    </p:spTree>
    <p:extLst>
      <p:ext uri="{BB962C8B-B14F-4D97-AF65-F5344CB8AC3E}">
        <p14:creationId xmlns:p14="http://schemas.microsoft.com/office/powerpoint/2010/main" val="2564377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BD4A-7EFF-466D-8E69-CF729F7568AC}"/>
              </a:ext>
            </a:extLst>
          </p:cNvPr>
          <p:cNvSpPr>
            <a:spLocks noGrp="1"/>
          </p:cNvSpPr>
          <p:nvPr>
            <p:ph type="title"/>
          </p:nvPr>
        </p:nvSpPr>
        <p:spPr/>
        <p:txBody>
          <a:bodyPr/>
          <a:lstStyle/>
          <a:p>
            <a:r>
              <a:rPr lang="en-US" dirty="0"/>
              <a:t>Measures of association lab</a:t>
            </a:r>
          </a:p>
        </p:txBody>
      </p:sp>
      <p:sp>
        <p:nvSpPr>
          <p:cNvPr id="3" name="Content Placeholder 2">
            <a:extLst>
              <a:ext uri="{FF2B5EF4-FFF2-40B4-BE49-F238E27FC236}">
                <a16:creationId xmlns:a16="http://schemas.microsoft.com/office/drawing/2014/main" id="{F06ABFE1-8886-44CC-912F-7B4B7FA0F39C}"/>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082E1595-60D8-4678-B8B9-5758FDFCBB0B}"/>
              </a:ext>
            </a:extLst>
          </p:cNvPr>
          <p:cNvSpPr>
            <a:spLocks noGrp="1"/>
          </p:cNvSpPr>
          <p:nvPr>
            <p:ph type="sldNum" sz="quarter" idx="4"/>
          </p:nvPr>
        </p:nvSpPr>
        <p:spPr/>
        <p:txBody>
          <a:bodyPr/>
          <a:lstStyle/>
          <a:p>
            <a:fld id="{042AED99-7FB4-404E-8A97-64753DCE42EC}" type="slidenum">
              <a:rPr lang="en-US" smtClean="0"/>
              <a:pPr/>
              <a:t>9</a:t>
            </a:fld>
            <a:endParaRPr lang="en-US" dirty="0"/>
          </a:p>
        </p:txBody>
      </p:sp>
    </p:spTree>
    <p:extLst>
      <p:ext uri="{BB962C8B-B14F-4D97-AF65-F5344CB8AC3E}">
        <p14:creationId xmlns:p14="http://schemas.microsoft.com/office/powerpoint/2010/main" val="1909614751"/>
      </p:ext>
    </p:extLst>
  </p:cSld>
  <p:clrMapOvr>
    <a:masterClrMapping/>
  </p:clrMapOvr>
</p:sld>
</file>

<file path=ppt/theme/theme1.xml><?xml version="1.0" encoding="utf-8"?>
<a:theme xmlns:a="http://schemas.openxmlformats.org/drawingml/2006/main" name="Epid 600 Slide Template">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pitchFamily="-65"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pitchFamily="-65" charset="0"/>
          </a:defRPr>
        </a:defPPr>
      </a:lstStyle>
    </a:lnDef>
  </a:objectDefaults>
  <a:extraClrSchemeLst>
    <a:extraClrScheme>
      <a:clrScheme name="Level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Level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Level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Level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Level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Level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Level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Level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
      <a:clrScheme name="Level 9">
        <a:dk1>
          <a:srgbClr val="000000"/>
        </a:dk1>
        <a:lt1>
          <a:srgbClr val="FFFFFF"/>
        </a:lt1>
        <a:dk2>
          <a:srgbClr val="666699"/>
        </a:dk2>
        <a:lt2>
          <a:srgbClr val="FFCC00"/>
        </a:lt2>
        <a:accent1>
          <a:srgbClr val="FF9900"/>
        </a:accent1>
        <a:accent2>
          <a:srgbClr val="FF9900"/>
        </a:accent2>
        <a:accent3>
          <a:srgbClr val="FFFFFF"/>
        </a:accent3>
        <a:accent4>
          <a:srgbClr val="000000"/>
        </a:accent4>
        <a:accent5>
          <a:srgbClr val="FFCAAA"/>
        </a:accent5>
        <a:accent6>
          <a:srgbClr val="E78A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Epid 600 Slide Template.potx</Template>
  <TotalTime>6624</TotalTime>
  <Words>3148</Words>
  <Application>Microsoft Office PowerPoint</Application>
  <PresentationFormat>On-screen Show (4:3)</PresentationFormat>
  <Paragraphs>642</Paragraphs>
  <Slides>70</Slides>
  <Notes>48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70</vt:i4>
      </vt:variant>
    </vt:vector>
  </HeadingPairs>
  <TitlesOfParts>
    <vt:vector size="79" baseType="lpstr">
      <vt:lpstr>AdvTT7169e447</vt:lpstr>
      <vt:lpstr>Arial</vt:lpstr>
      <vt:lpstr>Arial Narrow</vt:lpstr>
      <vt:lpstr>Calibri</vt:lpstr>
      <vt:lpstr>Franklin Gothic Book</vt:lpstr>
      <vt:lpstr>Times New Roman</vt:lpstr>
      <vt:lpstr>Tw Cen MT (Body)</vt:lpstr>
      <vt:lpstr>Wingdings</vt:lpstr>
      <vt:lpstr>Epid 600 Slide Template</vt:lpstr>
      <vt:lpstr>Today’s Agenda</vt:lpstr>
      <vt:lpstr>Upcoming assignment due dates</vt:lpstr>
      <vt:lpstr>IDA1 Exam Tips</vt:lpstr>
      <vt:lpstr>Rounding Rules</vt:lpstr>
      <vt:lpstr>PowerPoint Presentation</vt:lpstr>
      <vt:lpstr>Team project topic Part 1</vt:lpstr>
      <vt:lpstr>Comments on Team Project </vt:lpstr>
      <vt:lpstr>Team Project Topic Resource</vt:lpstr>
      <vt:lpstr>Measures of association lab</vt:lpstr>
      <vt:lpstr>Table Orientation-Different than you’ve previously seen</vt:lpstr>
      <vt:lpstr>Revised Table Orientation  </vt:lpstr>
      <vt:lpstr>PowerPoint Presentation</vt:lpstr>
      <vt:lpstr>PowerPoint Presentation</vt:lpstr>
      <vt:lpstr>PowerPoint Presentation</vt:lpstr>
      <vt:lpstr>Prevalence, Risks, Rates</vt:lpstr>
      <vt:lpstr> Study Designs:  Cohort, RCTs, Interventions</vt:lpstr>
      <vt:lpstr>Course Objectives</vt:lpstr>
      <vt:lpstr>Class Objectives</vt:lpstr>
      <vt:lpstr>Class Objectives</vt:lpstr>
      <vt:lpstr>How do you identify the study design in a published study? </vt:lpstr>
      <vt:lpstr>PowerPoint Presentation</vt:lpstr>
      <vt:lpstr>PowerPoint Presentation</vt:lpstr>
      <vt:lpstr>PowerPoint Presentation</vt:lpstr>
      <vt:lpstr>PowerPoint Presentation</vt:lpstr>
      <vt:lpstr>PowerPoint Presentation</vt:lpstr>
      <vt:lpstr>PowerPoint Presentation</vt:lpstr>
      <vt:lpstr>Caveat on term “control group”</vt:lpstr>
      <vt:lpstr>PowerPoint Presentation</vt:lpstr>
      <vt:lpstr>Experimental-Individual</vt:lpstr>
      <vt:lpstr>PowerPoint Presentation</vt:lpstr>
      <vt:lpstr>PowerPoint Presentation</vt:lpstr>
      <vt:lpstr>PowerPoint Presentation</vt:lpstr>
      <vt:lpstr>PowerPoint Presentation</vt:lpstr>
      <vt:lpstr>PowerPoint Presentation</vt:lpstr>
      <vt:lpstr>NIH definition and case studies of clinical trials</vt:lpstr>
      <vt:lpstr>PowerPoint Presentation</vt:lpstr>
      <vt:lpstr>Examples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Retrospective cohort example</vt:lpstr>
      <vt:lpstr>Cohort Studies </vt:lpstr>
      <vt:lpstr>Cohort Study Measures</vt:lpstr>
      <vt:lpstr>PowerPoint Presentation</vt:lpstr>
      <vt:lpstr>Example: Doll &amp; Hill Study</vt:lpstr>
      <vt:lpstr>Risk by Exposure Status</vt:lpstr>
      <vt:lpstr>Risk Difference</vt:lpstr>
      <vt:lpstr>Risk Ratio</vt:lpstr>
      <vt:lpstr>Calculating 95%CI from Two by Two Table.  EpiInfo Stat Calc Tool  </vt:lpstr>
      <vt:lpstr>Rate Ratio</vt:lpstr>
      <vt:lpstr>Calculating 95%CI for Rate Ratio from Open Epi</vt:lpstr>
      <vt:lpstr>Lab related example</vt:lpstr>
      <vt:lpstr>Lab related example</vt:lpstr>
    </vt:vector>
  </TitlesOfParts>
  <Company>The University of North Carolina at Chapel Hill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Testing 1 and range</dc:title>
  <dc:creator>kyeatts</dc:creator>
  <cp:lastModifiedBy>Yeatts, Karin</cp:lastModifiedBy>
  <cp:revision>246</cp:revision>
  <dcterms:created xsi:type="dcterms:W3CDTF">2013-07-22T08:51:47Z</dcterms:created>
  <dcterms:modified xsi:type="dcterms:W3CDTF">2019-01-29T20:21:52Z</dcterms:modified>
</cp:coreProperties>
</file>

<file path=docProps/thumbnail.jpeg>
</file>